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5" r:id="rId3"/>
    <p:sldId id="320" r:id="rId4"/>
    <p:sldId id="379" r:id="rId5"/>
    <p:sldId id="268" r:id="rId6"/>
    <p:sldId id="322" r:id="rId7"/>
    <p:sldId id="282" r:id="rId8"/>
    <p:sldId id="285" r:id="rId9"/>
    <p:sldId id="334" r:id="rId10"/>
    <p:sldId id="414" r:id="rId11"/>
    <p:sldId id="409" r:id="rId12"/>
    <p:sldId id="410" r:id="rId13"/>
    <p:sldId id="403" r:id="rId14"/>
    <p:sldId id="411" r:id="rId15"/>
    <p:sldId id="412" r:id="rId16"/>
    <p:sldId id="348" r:id="rId17"/>
    <p:sldId id="297" r:id="rId18"/>
    <p:sldId id="323" r:id="rId19"/>
    <p:sldId id="298" r:id="rId20"/>
    <p:sldId id="362" r:id="rId21"/>
    <p:sldId id="364" r:id="rId22"/>
    <p:sldId id="293" r:id="rId23"/>
    <p:sldId id="294" r:id="rId24"/>
    <p:sldId id="391" r:id="rId25"/>
    <p:sldId id="404" r:id="rId26"/>
    <p:sldId id="361" r:id="rId27"/>
    <p:sldId id="415" r:id="rId28"/>
    <p:sldId id="290" r:id="rId29"/>
    <p:sldId id="289" r:id="rId30"/>
    <p:sldId id="384" r:id="rId31"/>
    <p:sldId id="383" r:id="rId32"/>
    <p:sldId id="385" r:id="rId33"/>
    <p:sldId id="387" r:id="rId34"/>
    <p:sldId id="413" r:id="rId35"/>
    <p:sldId id="291" r:id="rId36"/>
    <p:sldId id="397" r:id="rId37"/>
    <p:sldId id="395" r:id="rId38"/>
    <p:sldId id="394" r:id="rId39"/>
    <p:sldId id="398" r:id="rId40"/>
    <p:sldId id="401" r:id="rId41"/>
    <p:sldId id="407" r:id="rId42"/>
    <p:sldId id="406" r:id="rId43"/>
    <p:sldId id="389" r:id="rId44"/>
    <p:sldId id="402" r:id="rId45"/>
    <p:sldId id="390" r:id="rId46"/>
    <p:sldId id="317" r:id="rId47"/>
    <p:sldId id="314" r:id="rId48"/>
    <p:sldId id="315" r:id="rId49"/>
    <p:sldId id="316" r:id="rId50"/>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16" autoAdjust="0"/>
    <p:restoredTop sz="94660"/>
  </p:normalViewPr>
  <p:slideViewPr>
    <p:cSldViewPr snapToGrid="0">
      <p:cViewPr varScale="1">
        <p:scale>
          <a:sx n="74" d="100"/>
          <a:sy n="74" d="100"/>
        </p:scale>
        <p:origin x="570" y="96"/>
      </p:cViewPr>
      <p:guideLst/>
    </p:cSldViewPr>
  </p:slideViewPr>
  <p:notesTextViewPr>
    <p:cViewPr>
      <p:scale>
        <a:sx n="1" d="1"/>
        <a:sy n="1" d="1"/>
      </p:scale>
      <p:origin x="0" y="0"/>
    </p:cViewPr>
  </p:notesTextViewPr>
  <p:sorterViewPr>
    <p:cViewPr>
      <p:scale>
        <a:sx n="100" d="100"/>
        <a:sy n="100" d="100"/>
      </p:scale>
      <p:origin x="0" y="-9833"/>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79295D-4DF7-48C2-A6D0-8B9AAE209DFD}" type="datetimeFigureOut">
              <a:rPr lang="en-AU" smtClean="0"/>
              <a:t>16/05/2019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3387967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9295D-4DF7-48C2-A6D0-8B9AAE209DFD}" type="datetimeFigureOut">
              <a:rPr lang="en-AU" smtClean="0"/>
              <a:t>16/05/2019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4116714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9295D-4DF7-48C2-A6D0-8B9AAE209DFD}" type="datetimeFigureOut">
              <a:rPr lang="en-AU" smtClean="0"/>
              <a:t>16/05/2019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316880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79295D-4DF7-48C2-A6D0-8B9AAE209DFD}" type="datetimeFigureOut">
              <a:rPr lang="en-AU" smtClean="0"/>
              <a:t>16/05/2019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1311896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379295D-4DF7-48C2-A6D0-8B9AAE209DFD}" type="datetimeFigureOut">
              <a:rPr lang="en-AU" smtClean="0"/>
              <a:t>16/05/2019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2927443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379295D-4DF7-48C2-A6D0-8B9AAE209DFD}" type="datetimeFigureOut">
              <a:rPr lang="en-AU" smtClean="0"/>
              <a:t>16/05/2019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25119211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379295D-4DF7-48C2-A6D0-8B9AAE209DFD}" type="datetimeFigureOut">
              <a:rPr lang="en-AU" smtClean="0"/>
              <a:t>16/05/2019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138900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379295D-4DF7-48C2-A6D0-8B9AAE209DFD}" type="datetimeFigureOut">
              <a:rPr lang="en-AU" smtClean="0"/>
              <a:t>16/05/2019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3317787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79295D-4DF7-48C2-A6D0-8B9AAE209DFD}" type="datetimeFigureOut">
              <a:rPr lang="en-AU" smtClean="0"/>
              <a:t>16/05/2019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2025113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9295D-4DF7-48C2-A6D0-8B9AAE209DFD}" type="datetimeFigureOut">
              <a:rPr lang="en-AU" smtClean="0"/>
              <a:t>16/05/2019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2471571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79295D-4DF7-48C2-A6D0-8B9AAE209DFD}" type="datetimeFigureOut">
              <a:rPr lang="en-AU" smtClean="0"/>
              <a:t>16/05/2019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2A26A672-B7A7-441B-B1EE-C1F6AF090014}" type="slidenum">
              <a:rPr lang="en-AU" smtClean="0"/>
              <a:t>‹#›</a:t>
            </a:fld>
            <a:endParaRPr lang="en-AU"/>
          </a:p>
        </p:txBody>
      </p:sp>
    </p:spTree>
    <p:extLst>
      <p:ext uri="{BB962C8B-B14F-4D97-AF65-F5344CB8AC3E}">
        <p14:creationId xmlns:p14="http://schemas.microsoft.com/office/powerpoint/2010/main" val="2897098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9295D-4DF7-48C2-A6D0-8B9AAE209DFD}" type="datetimeFigureOut">
              <a:rPr lang="en-AU" smtClean="0"/>
              <a:t>16/05/2019</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6A672-B7A7-441B-B1EE-C1F6AF090014}" type="slidenum">
              <a:rPr lang="en-AU" smtClean="0"/>
              <a:t>‹#›</a:t>
            </a:fld>
            <a:endParaRPr lang="en-AU"/>
          </a:p>
        </p:txBody>
      </p:sp>
    </p:spTree>
    <p:extLst>
      <p:ext uri="{BB962C8B-B14F-4D97-AF65-F5344CB8AC3E}">
        <p14:creationId xmlns:p14="http://schemas.microsoft.com/office/powerpoint/2010/main" val="93369837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eg"/></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8.png"/><Relationship Id="rId4" Type="http://schemas.openxmlformats.org/officeDocument/2006/relationships/image" Target="../media/image13.jpeg"/></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s://cac.org/trinity-part-1-weekly-summary-2019-05-11/"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www.joycerupp.com/a-new-years-prayer/"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BC81133-B2EA-45D5-BD9D-47EEB9C9DB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87"/>
          <a:stretch/>
        </p:blipFill>
        <p:spPr>
          <a:xfrm>
            <a:off x="0" y="-91856"/>
            <a:ext cx="12192000" cy="6857990"/>
          </a:xfrm>
          <a:prstGeom prst="rect">
            <a:avLst/>
          </a:prstGeom>
        </p:spPr>
      </p:pic>
      <p:sp>
        <p:nvSpPr>
          <p:cNvPr id="17"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ED78FBB5-BC2F-4BB2-A8A5-77A77499A6F4}"/>
              </a:ext>
            </a:extLst>
          </p:cNvPr>
          <p:cNvSpPr>
            <a:spLocks noGrp="1"/>
          </p:cNvSpPr>
          <p:nvPr>
            <p:ph type="ctrTitle"/>
          </p:nvPr>
        </p:nvSpPr>
        <p:spPr>
          <a:xfrm>
            <a:off x="-1" y="1928446"/>
            <a:ext cx="5726723" cy="2901462"/>
          </a:xfrm>
        </p:spPr>
        <p:txBody>
          <a:bodyPr vert="horz" lIns="91440" tIns="45720" rIns="91440" bIns="45720" rtlCol="0" anchor="ctr">
            <a:noAutofit/>
          </a:bodyPr>
          <a:lstStyle/>
          <a:p>
            <a:r>
              <a:rPr lang="en-AU" sz="4000" dirty="0">
                <a:solidFill>
                  <a:schemeClr val="accent6">
                    <a:lumMod val="20000"/>
                    <a:lumOff val="80000"/>
                  </a:schemeClr>
                </a:solidFill>
              </a:rPr>
              <a:t>“Bring in the poor and </a:t>
            </a:r>
            <a:br>
              <a:rPr lang="en-AU" sz="4000" dirty="0">
                <a:solidFill>
                  <a:schemeClr val="accent6">
                    <a:lumMod val="20000"/>
                    <a:lumOff val="80000"/>
                  </a:schemeClr>
                </a:solidFill>
              </a:rPr>
            </a:br>
            <a:r>
              <a:rPr lang="en-AU" sz="4000" dirty="0">
                <a:solidFill>
                  <a:schemeClr val="accent6">
                    <a:lumMod val="20000"/>
                    <a:lumOff val="80000"/>
                  </a:schemeClr>
                </a:solidFill>
              </a:rPr>
              <a:t>the crippled”</a:t>
            </a:r>
            <a:r>
              <a:rPr lang="en-AU" sz="3200" dirty="0">
                <a:solidFill>
                  <a:schemeClr val="accent6">
                    <a:lumMod val="20000"/>
                    <a:lumOff val="80000"/>
                  </a:schemeClr>
                </a:solidFill>
              </a:rPr>
              <a:t/>
            </a:r>
            <a:br>
              <a:rPr lang="en-AU" sz="3200" dirty="0">
                <a:solidFill>
                  <a:schemeClr val="accent6">
                    <a:lumMod val="20000"/>
                    <a:lumOff val="80000"/>
                  </a:schemeClr>
                </a:solidFill>
              </a:rPr>
            </a:br>
            <a:r>
              <a:rPr lang="en-AU" sz="3200" dirty="0">
                <a:solidFill>
                  <a:schemeClr val="accent6">
                    <a:lumMod val="20000"/>
                    <a:lumOff val="80000"/>
                  </a:schemeClr>
                </a:solidFill>
              </a:rPr>
              <a:t/>
            </a:r>
            <a:br>
              <a:rPr lang="en-AU" sz="3200" dirty="0">
                <a:solidFill>
                  <a:schemeClr val="accent6">
                    <a:lumMod val="20000"/>
                    <a:lumOff val="80000"/>
                  </a:schemeClr>
                </a:solidFill>
              </a:rPr>
            </a:br>
            <a:r>
              <a:rPr lang="en-AU" sz="4000" dirty="0">
                <a:solidFill>
                  <a:schemeClr val="accent6">
                    <a:lumMod val="20000"/>
                    <a:lumOff val="80000"/>
                  </a:schemeClr>
                </a:solidFill>
              </a:rPr>
              <a:t>Spiritual accompaniment among the fringes</a:t>
            </a:r>
            <a:endParaRPr lang="en-US" sz="4000" dirty="0">
              <a:solidFill>
                <a:schemeClr val="accent6">
                  <a:lumMod val="20000"/>
                  <a:lumOff val="80000"/>
                </a:schemeClr>
              </a:solidFill>
            </a:endParaRPr>
          </a:p>
        </p:txBody>
      </p:sp>
      <p:cxnSp>
        <p:nvCxnSpPr>
          <p:cNvPr id="19" name="Straight Connector 18">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xmlns="" id="{08D18656-45E1-4FC2-8A2D-AD3012365E9C}"/>
              </a:ext>
            </a:extLst>
          </p:cNvPr>
          <p:cNvSpPr>
            <a:spLocks noGrp="1"/>
          </p:cNvSpPr>
          <p:nvPr>
            <p:ph type="subTitle" idx="1"/>
          </p:nvPr>
        </p:nvSpPr>
        <p:spPr>
          <a:xfrm>
            <a:off x="82063" y="4572003"/>
            <a:ext cx="5802922" cy="2271442"/>
          </a:xfrm>
        </p:spPr>
        <p:txBody>
          <a:bodyPr vert="horz" lIns="91440" tIns="45720" rIns="91440" bIns="45720" rtlCol="0" anchor="ctr">
            <a:normAutofit/>
          </a:bodyPr>
          <a:lstStyle/>
          <a:p>
            <a:r>
              <a:rPr lang="en-US" sz="2800" dirty="0">
                <a:solidFill>
                  <a:schemeClr val="accent6">
                    <a:lumMod val="60000"/>
                    <a:lumOff val="40000"/>
                  </a:schemeClr>
                </a:solidFill>
              </a:rPr>
              <a:t>Elizabeth Lee </a:t>
            </a:r>
            <a:br>
              <a:rPr lang="en-US" sz="2800" dirty="0">
                <a:solidFill>
                  <a:schemeClr val="accent6">
                    <a:lumMod val="60000"/>
                    <a:lumOff val="40000"/>
                  </a:schemeClr>
                </a:solidFill>
              </a:rPr>
            </a:br>
            <a:r>
              <a:rPr lang="en-US" sz="2800" dirty="0">
                <a:solidFill>
                  <a:schemeClr val="accent6">
                    <a:lumMod val="60000"/>
                    <a:lumOff val="40000"/>
                  </a:schemeClr>
                </a:solidFill>
              </a:rPr>
              <a:t>elizabethlee59@gmail.com</a:t>
            </a:r>
          </a:p>
          <a:p>
            <a:r>
              <a:rPr lang="en-US" sz="2800" dirty="0">
                <a:solidFill>
                  <a:schemeClr val="accent6">
                    <a:lumMod val="60000"/>
                    <a:lumOff val="40000"/>
                  </a:schemeClr>
                </a:solidFill>
              </a:rPr>
              <a:t>Monday  13</a:t>
            </a:r>
            <a:r>
              <a:rPr lang="en-US" sz="2800" baseline="30000" dirty="0">
                <a:solidFill>
                  <a:schemeClr val="accent6">
                    <a:lumMod val="60000"/>
                    <a:lumOff val="40000"/>
                  </a:schemeClr>
                </a:solidFill>
              </a:rPr>
              <a:t>th</a:t>
            </a:r>
            <a:r>
              <a:rPr lang="en-US" sz="2800" dirty="0">
                <a:solidFill>
                  <a:schemeClr val="accent6">
                    <a:lumMod val="60000"/>
                    <a:lumOff val="40000"/>
                  </a:schemeClr>
                </a:solidFill>
              </a:rPr>
              <a:t> May 2019</a:t>
            </a:r>
          </a:p>
          <a:p>
            <a:r>
              <a:rPr lang="en-US" sz="2800" dirty="0">
                <a:solidFill>
                  <a:schemeClr val="accent6">
                    <a:lumMod val="60000"/>
                    <a:lumOff val="40000"/>
                  </a:schemeClr>
                </a:solidFill>
              </a:rPr>
              <a:t>Mission 2019: One Heart, Many Voices</a:t>
            </a:r>
          </a:p>
        </p:txBody>
      </p:sp>
    </p:spTree>
    <p:extLst>
      <p:ext uri="{BB962C8B-B14F-4D97-AF65-F5344CB8AC3E}">
        <p14:creationId xmlns:p14="http://schemas.microsoft.com/office/powerpoint/2010/main" val="3779266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hildren's feast">
            <a:extLst>
              <a:ext uri="{FF2B5EF4-FFF2-40B4-BE49-F238E27FC236}">
                <a16:creationId xmlns:a16="http://schemas.microsoft.com/office/drawing/2014/main" xmlns="" id="{F0F12397-D207-4BBA-BD95-E26B62CAA8C4}"/>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64477"/>
            <a:ext cx="11988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xmlns="" id="{98464F8C-FFD2-4E49-AA47-4E4220AE4E38}"/>
              </a:ext>
            </a:extLst>
          </p:cNvPr>
          <p:cNvSpPr>
            <a:spLocks noGrp="1"/>
          </p:cNvSpPr>
          <p:nvPr>
            <p:ph type="title"/>
          </p:nvPr>
        </p:nvSpPr>
        <p:spPr/>
        <p:txBody>
          <a:bodyPr/>
          <a:lstStyle/>
          <a:p>
            <a:endParaRPr lang="en-AU"/>
          </a:p>
        </p:txBody>
      </p:sp>
      <p:sp>
        <p:nvSpPr>
          <p:cNvPr id="6" name="Content Placeholder 5">
            <a:extLst>
              <a:ext uri="{FF2B5EF4-FFF2-40B4-BE49-F238E27FC236}">
                <a16:creationId xmlns:a16="http://schemas.microsoft.com/office/drawing/2014/main" xmlns="" id="{723197FF-551F-4763-956A-D327B1170C37}"/>
              </a:ext>
            </a:extLst>
          </p:cNvPr>
          <p:cNvSpPr>
            <a:spLocks noGrp="1"/>
          </p:cNvSpPr>
          <p:nvPr>
            <p:ph idx="1"/>
          </p:nvPr>
        </p:nvSpPr>
        <p:spPr/>
        <p:txBody>
          <a:bodyPr>
            <a:normAutofit/>
          </a:bodyPr>
          <a:lstStyle/>
          <a:p>
            <a:r>
              <a:rPr lang="en-AU" dirty="0"/>
              <a:t>Who comes?</a:t>
            </a:r>
          </a:p>
          <a:p>
            <a:r>
              <a:rPr lang="en-AU" dirty="0"/>
              <a:t>Who is not invited?</a:t>
            </a:r>
          </a:p>
          <a:p>
            <a:endParaRPr lang="en-AU" dirty="0"/>
          </a:p>
          <a:p>
            <a:endParaRPr lang="en-AU" dirty="0"/>
          </a:p>
          <a:p>
            <a:endParaRPr lang="en-AU" sz="3200" dirty="0"/>
          </a:p>
        </p:txBody>
      </p:sp>
    </p:spTree>
    <p:extLst>
      <p:ext uri="{BB962C8B-B14F-4D97-AF65-F5344CB8AC3E}">
        <p14:creationId xmlns:p14="http://schemas.microsoft.com/office/powerpoint/2010/main" val="427848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hildren's feast">
            <a:extLst>
              <a:ext uri="{FF2B5EF4-FFF2-40B4-BE49-F238E27FC236}">
                <a16:creationId xmlns:a16="http://schemas.microsoft.com/office/drawing/2014/main" xmlns="" id="{4A4124BC-6B3F-4AC0-A1B6-1747533505BD}"/>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47813" y="0"/>
            <a:ext cx="11988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xmlns="" id="{98464F8C-FFD2-4E49-AA47-4E4220AE4E38}"/>
              </a:ext>
            </a:extLst>
          </p:cNvPr>
          <p:cNvSpPr>
            <a:spLocks noGrp="1"/>
          </p:cNvSpPr>
          <p:nvPr>
            <p:ph type="title"/>
          </p:nvPr>
        </p:nvSpPr>
        <p:spPr/>
        <p:txBody>
          <a:bodyPr/>
          <a:lstStyle/>
          <a:p>
            <a:r>
              <a:rPr lang="en-AU" dirty="0">
                <a:solidFill>
                  <a:srgbClr val="FFFF99"/>
                </a:solidFill>
              </a:rPr>
              <a:t>Spirituality</a:t>
            </a:r>
          </a:p>
        </p:txBody>
      </p:sp>
      <p:sp>
        <p:nvSpPr>
          <p:cNvPr id="6" name="Content Placeholder 5">
            <a:extLst>
              <a:ext uri="{FF2B5EF4-FFF2-40B4-BE49-F238E27FC236}">
                <a16:creationId xmlns:a16="http://schemas.microsoft.com/office/drawing/2014/main" xmlns="" id="{723197FF-551F-4763-956A-D327B1170C37}"/>
              </a:ext>
            </a:extLst>
          </p:cNvPr>
          <p:cNvSpPr>
            <a:spLocks noGrp="1"/>
          </p:cNvSpPr>
          <p:nvPr>
            <p:ph idx="1"/>
          </p:nvPr>
        </p:nvSpPr>
        <p:spPr>
          <a:xfrm>
            <a:off x="650631" y="1825625"/>
            <a:ext cx="11418277" cy="4993590"/>
          </a:xfrm>
        </p:spPr>
        <p:txBody>
          <a:bodyPr>
            <a:normAutofit/>
          </a:bodyPr>
          <a:lstStyle/>
          <a:p>
            <a:pPr marL="0" indent="0">
              <a:buNone/>
            </a:pPr>
            <a:r>
              <a:rPr lang="en-AU" sz="2600" dirty="0"/>
              <a:t>Spirituality is about what gives us purpose in our lives.  It is about our sources of meaning and hope, which in turn is intimately related to our connectedness to ourselves, to others and to the world. </a:t>
            </a:r>
            <a:r>
              <a:rPr lang="en-AU" sz="2000" dirty="0"/>
              <a:t>(</a:t>
            </a:r>
            <a:r>
              <a:rPr lang="en-AU" sz="2000" b="1" i="1" dirty="0"/>
              <a:t>From: National Guidelines for Spiritual Care in Aged Care)</a:t>
            </a:r>
            <a:endParaRPr lang="en-AU" sz="2000" dirty="0"/>
          </a:p>
        </p:txBody>
      </p:sp>
    </p:spTree>
    <p:extLst>
      <p:ext uri="{BB962C8B-B14F-4D97-AF65-F5344CB8AC3E}">
        <p14:creationId xmlns:p14="http://schemas.microsoft.com/office/powerpoint/2010/main" val="1963514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hildren's feast">
            <a:extLst>
              <a:ext uri="{FF2B5EF4-FFF2-40B4-BE49-F238E27FC236}">
                <a16:creationId xmlns:a16="http://schemas.microsoft.com/office/drawing/2014/main" xmlns="" id="{08333984-9499-44A7-8911-29BA4B38F2B0}"/>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123092" y="0"/>
            <a:ext cx="11988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xmlns="" id="{98464F8C-FFD2-4E49-AA47-4E4220AE4E38}"/>
              </a:ext>
            </a:extLst>
          </p:cNvPr>
          <p:cNvSpPr>
            <a:spLocks noGrp="1"/>
          </p:cNvSpPr>
          <p:nvPr>
            <p:ph type="title"/>
          </p:nvPr>
        </p:nvSpPr>
        <p:spPr>
          <a:xfrm>
            <a:off x="240322" y="365125"/>
            <a:ext cx="11871569" cy="1325563"/>
          </a:xfrm>
        </p:spPr>
        <p:txBody>
          <a:bodyPr>
            <a:normAutofit/>
          </a:bodyPr>
          <a:lstStyle/>
          <a:p>
            <a:r>
              <a:rPr lang="en-AU" dirty="0">
                <a:solidFill>
                  <a:srgbClr val="FFFF99"/>
                </a:solidFill>
              </a:rPr>
              <a:t>My definition of Spiritual Direction/Accompaniment</a:t>
            </a:r>
          </a:p>
        </p:txBody>
      </p:sp>
      <p:sp>
        <p:nvSpPr>
          <p:cNvPr id="6" name="Content Placeholder 5">
            <a:extLst>
              <a:ext uri="{FF2B5EF4-FFF2-40B4-BE49-F238E27FC236}">
                <a16:creationId xmlns:a16="http://schemas.microsoft.com/office/drawing/2014/main" xmlns="" id="{723197FF-551F-4763-956A-D327B1170C37}"/>
              </a:ext>
            </a:extLst>
          </p:cNvPr>
          <p:cNvSpPr>
            <a:spLocks noGrp="1"/>
          </p:cNvSpPr>
          <p:nvPr>
            <p:ph idx="1"/>
          </p:nvPr>
        </p:nvSpPr>
        <p:spPr>
          <a:xfrm>
            <a:off x="650631" y="1825625"/>
            <a:ext cx="11418277" cy="4993590"/>
          </a:xfrm>
        </p:spPr>
        <p:txBody>
          <a:bodyPr>
            <a:normAutofit fontScale="92500"/>
          </a:bodyPr>
          <a:lstStyle/>
          <a:p>
            <a:pPr marL="0" indent="0">
              <a:buNone/>
            </a:pPr>
            <a:r>
              <a:rPr lang="en-AU" dirty="0"/>
              <a:t>Spirituality is about what gives us purpose in our lives.  It is about our sources of meaning and hope, which in turn is intimately related to our connectedness to ourselves, to others and to the world. </a:t>
            </a:r>
            <a:r>
              <a:rPr lang="en-AU" sz="2100" dirty="0"/>
              <a:t>(</a:t>
            </a:r>
            <a:r>
              <a:rPr lang="en-AU" sz="2100" b="1" i="1" dirty="0"/>
              <a:t>From: National Guidelines for Spiritual Care in Aged Care)</a:t>
            </a:r>
            <a:endParaRPr lang="en-AU" sz="2100" dirty="0"/>
          </a:p>
          <a:p>
            <a:pPr marL="0" indent="0">
              <a:buNone/>
            </a:pPr>
            <a:r>
              <a:rPr lang="en-AU" dirty="0"/>
              <a:t>Spiritual Direction can be seen as a relationship of ‘attentive companionship’ where one person (the Spiritual Director) respectfully and reverently listens to another (the Directee) and helps them notice, name and respond to what is unfolding in their life and explore what gives their life meaning and purpose.  A Spiritual Director accompanies a person as they share the stories of their life, their fears and anxieties, their joys and delights, what is life giving and what is life denying.  It is ultimately about the life and well-being and the growth of directee’s relationship with self, others and creation, affirming the basic quest for meaning.  Regardless of the directee’s relationship with God, as a spiritual director I, through Divine grace,  cultivate a space that is holy and fosters spiritual intimacy.</a:t>
            </a:r>
          </a:p>
        </p:txBody>
      </p:sp>
    </p:spTree>
    <p:extLst>
      <p:ext uri="{BB962C8B-B14F-4D97-AF65-F5344CB8AC3E}">
        <p14:creationId xmlns:p14="http://schemas.microsoft.com/office/powerpoint/2010/main" val="38323713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5DBE0F3-B21F-4885-8EC7-992C4AACE0E5}"/>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19221" r="9781" b="2"/>
          <a:stretch/>
        </p:blipFill>
        <p:spPr>
          <a:xfrm>
            <a:off x="3065098" y="440083"/>
            <a:ext cx="5357026" cy="526631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5" name="Content Placeholder 4">
            <a:extLst>
              <a:ext uri="{FF2B5EF4-FFF2-40B4-BE49-F238E27FC236}">
                <a16:creationId xmlns:a16="http://schemas.microsoft.com/office/drawing/2014/main" xmlns="" id="{02363758-8164-4336-8893-33F779FE5157}"/>
              </a:ext>
            </a:extLst>
          </p:cNvPr>
          <p:cNvSpPr>
            <a:spLocks noGrp="1"/>
          </p:cNvSpPr>
          <p:nvPr>
            <p:ph idx="1"/>
          </p:nvPr>
        </p:nvSpPr>
        <p:spPr>
          <a:xfrm>
            <a:off x="843987" y="2444870"/>
            <a:ext cx="10515600" cy="4351338"/>
          </a:xfrm>
        </p:spPr>
        <p:txBody>
          <a:bodyPr/>
          <a:lstStyle/>
          <a:p>
            <a:endParaRPr lang="en-AU" dirty="0"/>
          </a:p>
        </p:txBody>
      </p:sp>
      <p:sp>
        <p:nvSpPr>
          <p:cNvPr id="7" name="Title 6">
            <a:extLst>
              <a:ext uri="{FF2B5EF4-FFF2-40B4-BE49-F238E27FC236}">
                <a16:creationId xmlns:a16="http://schemas.microsoft.com/office/drawing/2014/main" xmlns="" id="{606A5A0C-E916-4CD2-9D65-32DB07223DB3}"/>
              </a:ext>
            </a:extLst>
          </p:cNvPr>
          <p:cNvSpPr>
            <a:spLocks noGrp="1"/>
          </p:cNvSpPr>
          <p:nvPr>
            <p:ph type="title"/>
          </p:nvPr>
        </p:nvSpPr>
        <p:spPr/>
        <p:txBody>
          <a:bodyPr/>
          <a:lstStyle/>
          <a:p>
            <a:r>
              <a:rPr lang="en-AU" dirty="0"/>
              <a:t>Simon* 								</a:t>
            </a:r>
          </a:p>
        </p:txBody>
      </p:sp>
      <p:sp>
        <p:nvSpPr>
          <p:cNvPr id="6" name="Title 6">
            <a:extLst>
              <a:ext uri="{FF2B5EF4-FFF2-40B4-BE49-F238E27FC236}">
                <a16:creationId xmlns:a16="http://schemas.microsoft.com/office/drawing/2014/main" xmlns="" id="{6DD765C1-FBAF-4560-A48C-034A3C2C16B4}"/>
              </a:ext>
            </a:extLst>
          </p:cNvPr>
          <p:cNvSpPr txBox="1">
            <a:spLocks/>
          </p:cNvSpPr>
          <p:nvPr/>
        </p:nvSpPr>
        <p:spPr>
          <a:xfrm>
            <a:off x="843987" y="5884985"/>
            <a:ext cx="10515600" cy="8700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AU" dirty="0"/>
          </a:p>
        </p:txBody>
      </p:sp>
      <p:sp>
        <p:nvSpPr>
          <p:cNvPr id="2" name="TextBox 1">
            <a:extLst>
              <a:ext uri="{FF2B5EF4-FFF2-40B4-BE49-F238E27FC236}">
                <a16:creationId xmlns:a16="http://schemas.microsoft.com/office/drawing/2014/main" xmlns="" id="{68862657-6FC2-469B-8535-0B8AE7587DC3}"/>
              </a:ext>
            </a:extLst>
          </p:cNvPr>
          <p:cNvSpPr txBox="1"/>
          <p:nvPr/>
        </p:nvSpPr>
        <p:spPr>
          <a:xfrm>
            <a:off x="369278" y="6275918"/>
            <a:ext cx="3118338" cy="369332"/>
          </a:xfrm>
          <a:prstGeom prst="rect">
            <a:avLst/>
          </a:prstGeom>
          <a:noFill/>
        </p:spPr>
        <p:txBody>
          <a:bodyPr wrap="square" rtlCol="0">
            <a:spAutoFit/>
          </a:bodyPr>
          <a:lstStyle/>
          <a:p>
            <a:r>
              <a:rPr lang="en-AU" dirty="0"/>
              <a:t>* Names have been changed. </a:t>
            </a:r>
          </a:p>
        </p:txBody>
      </p:sp>
    </p:spTree>
    <p:extLst>
      <p:ext uri="{BB962C8B-B14F-4D97-AF65-F5344CB8AC3E}">
        <p14:creationId xmlns:p14="http://schemas.microsoft.com/office/powerpoint/2010/main" val="1675057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5DBE0F3-B21F-4885-8EC7-992C4AACE0E5}"/>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19221" r="9781" b="2"/>
          <a:stretch/>
        </p:blipFill>
        <p:spPr>
          <a:xfrm>
            <a:off x="3065098" y="440083"/>
            <a:ext cx="5357026" cy="526631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5" name="Content Placeholder 4">
            <a:extLst>
              <a:ext uri="{FF2B5EF4-FFF2-40B4-BE49-F238E27FC236}">
                <a16:creationId xmlns:a16="http://schemas.microsoft.com/office/drawing/2014/main" xmlns="" id="{02363758-8164-4336-8893-33F779FE5157}"/>
              </a:ext>
            </a:extLst>
          </p:cNvPr>
          <p:cNvSpPr>
            <a:spLocks noGrp="1"/>
          </p:cNvSpPr>
          <p:nvPr>
            <p:ph idx="1"/>
          </p:nvPr>
        </p:nvSpPr>
        <p:spPr>
          <a:xfrm>
            <a:off x="843987" y="2444870"/>
            <a:ext cx="10515600" cy="4351338"/>
          </a:xfrm>
        </p:spPr>
        <p:txBody>
          <a:bodyPr/>
          <a:lstStyle/>
          <a:p>
            <a:endParaRPr lang="en-AU" dirty="0"/>
          </a:p>
        </p:txBody>
      </p:sp>
      <p:sp>
        <p:nvSpPr>
          <p:cNvPr id="7" name="Title 6">
            <a:extLst>
              <a:ext uri="{FF2B5EF4-FFF2-40B4-BE49-F238E27FC236}">
                <a16:creationId xmlns:a16="http://schemas.microsoft.com/office/drawing/2014/main" xmlns="" id="{606A5A0C-E916-4CD2-9D65-32DB07223DB3}"/>
              </a:ext>
            </a:extLst>
          </p:cNvPr>
          <p:cNvSpPr>
            <a:spLocks noGrp="1"/>
          </p:cNvSpPr>
          <p:nvPr>
            <p:ph type="title"/>
          </p:nvPr>
        </p:nvSpPr>
        <p:spPr>
          <a:xfrm>
            <a:off x="838200" y="365125"/>
            <a:ext cx="10867292" cy="1325563"/>
          </a:xfrm>
        </p:spPr>
        <p:txBody>
          <a:bodyPr/>
          <a:lstStyle/>
          <a:p>
            <a:r>
              <a:rPr lang="en-AU" dirty="0"/>
              <a:t>Simon* 								Colin*</a:t>
            </a:r>
          </a:p>
        </p:txBody>
      </p:sp>
      <p:sp>
        <p:nvSpPr>
          <p:cNvPr id="6" name="Title 6">
            <a:extLst>
              <a:ext uri="{FF2B5EF4-FFF2-40B4-BE49-F238E27FC236}">
                <a16:creationId xmlns:a16="http://schemas.microsoft.com/office/drawing/2014/main" xmlns="" id="{6DD765C1-FBAF-4560-A48C-034A3C2C16B4}"/>
              </a:ext>
            </a:extLst>
          </p:cNvPr>
          <p:cNvSpPr txBox="1">
            <a:spLocks/>
          </p:cNvSpPr>
          <p:nvPr/>
        </p:nvSpPr>
        <p:spPr>
          <a:xfrm>
            <a:off x="843987" y="5884985"/>
            <a:ext cx="10515600" cy="8700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t>	</a:t>
            </a:r>
          </a:p>
        </p:txBody>
      </p:sp>
      <p:sp>
        <p:nvSpPr>
          <p:cNvPr id="8" name="TextBox 7">
            <a:extLst>
              <a:ext uri="{FF2B5EF4-FFF2-40B4-BE49-F238E27FC236}">
                <a16:creationId xmlns:a16="http://schemas.microsoft.com/office/drawing/2014/main" xmlns="" id="{344C98B1-7BEA-43F5-A6E2-9BB360B71C01}"/>
              </a:ext>
            </a:extLst>
          </p:cNvPr>
          <p:cNvSpPr txBox="1"/>
          <p:nvPr/>
        </p:nvSpPr>
        <p:spPr>
          <a:xfrm>
            <a:off x="369278" y="6275918"/>
            <a:ext cx="3118338" cy="369332"/>
          </a:xfrm>
          <a:prstGeom prst="rect">
            <a:avLst/>
          </a:prstGeom>
          <a:noFill/>
        </p:spPr>
        <p:txBody>
          <a:bodyPr wrap="square" rtlCol="0">
            <a:spAutoFit/>
          </a:bodyPr>
          <a:lstStyle/>
          <a:p>
            <a:r>
              <a:rPr lang="en-AU" dirty="0"/>
              <a:t>* Names have been changed. </a:t>
            </a:r>
          </a:p>
        </p:txBody>
      </p:sp>
    </p:spTree>
    <p:extLst>
      <p:ext uri="{BB962C8B-B14F-4D97-AF65-F5344CB8AC3E}">
        <p14:creationId xmlns:p14="http://schemas.microsoft.com/office/powerpoint/2010/main" val="347576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5DBE0F3-B21F-4885-8EC7-992C4AACE0E5}"/>
              </a:ext>
            </a:extLst>
          </p:cNvPr>
          <p:cNvPicPr>
            <a:picLocks noChangeAspect="1"/>
          </p:cNvPicPr>
          <p:nvPr/>
        </p:nvPicPr>
        <p:blipFill rotWithShape="1">
          <a:blip r:embed="rId2">
            <a:grayscl/>
            <a:extLst>
              <a:ext uri="{28A0092B-C50C-407E-A947-70E740481C1C}">
                <a14:useLocalDpi xmlns:a14="http://schemas.microsoft.com/office/drawing/2010/main" val="0"/>
              </a:ext>
            </a:extLst>
          </a:blip>
          <a:srcRect l="19221" r="9781" b="2"/>
          <a:stretch/>
        </p:blipFill>
        <p:spPr>
          <a:xfrm>
            <a:off x="3065098" y="440083"/>
            <a:ext cx="5357026" cy="526631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p:spPr>
      </p:pic>
      <p:sp>
        <p:nvSpPr>
          <p:cNvPr id="5" name="Content Placeholder 4">
            <a:extLst>
              <a:ext uri="{FF2B5EF4-FFF2-40B4-BE49-F238E27FC236}">
                <a16:creationId xmlns:a16="http://schemas.microsoft.com/office/drawing/2014/main" xmlns="" id="{02363758-8164-4336-8893-33F779FE5157}"/>
              </a:ext>
            </a:extLst>
          </p:cNvPr>
          <p:cNvSpPr>
            <a:spLocks noGrp="1"/>
          </p:cNvSpPr>
          <p:nvPr>
            <p:ph idx="1"/>
          </p:nvPr>
        </p:nvSpPr>
        <p:spPr>
          <a:xfrm>
            <a:off x="843987" y="2444870"/>
            <a:ext cx="10515600" cy="4351338"/>
          </a:xfrm>
        </p:spPr>
        <p:txBody>
          <a:bodyPr/>
          <a:lstStyle/>
          <a:p>
            <a:endParaRPr lang="en-AU" dirty="0"/>
          </a:p>
        </p:txBody>
      </p:sp>
      <p:sp>
        <p:nvSpPr>
          <p:cNvPr id="7" name="Title 6">
            <a:extLst>
              <a:ext uri="{FF2B5EF4-FFF2-40B4-BE49-F238E27FC236}">
                <a16:creationId xmlns:a16="http://schemas.microsoft.com/office/drawing/2014/main" xmlns="" id="{606A5A0C-E916-4CD2-9D65-32DB07223DB3}"/>
              </a:ext>
            </a:extLst>
          </p:cNvPr>
          <p:cNvSpPr>
            <a:spLocks noGrp="1"/>
          </p:cNvSpPr>
          <p:nvPr>
            <p:ph type="title"/>
          </p:nvPr>
        </p:nvSpPr>
        <p:spPr/>
        <p:txBody>
          <a:bodyPr/>
          <a:lstStyle/>
          <a:p>
            <a:r>
              <a:rPr lang="en-AU" dirty="0"/>
              <a:t>Simon* 								Colin*</a:t>
            </a:r>
          </a:p>
        </p:txBody>
      </p:sp>
      <p:sp>
        <p:nvSpPr>
          <p:cNvPr id="6" name="Title 6">
            <a:extLst>
              <a:ext uri="{FF2B5EF4-FFF2-40B4-BE49-F238E27FC236}">
                <a16:creationId xmlns:a16="http://schemas.microsoft.com/office/drawing/2014/main" xmlns="" id="{6DD765C1-FBAF-4560-A48C-034A3C2C16B4}"/>
              </a:ext>
            </a:extLst>
          </p:cNvPr>
          <p:cNvSpPr txBox="1">
            <a:spLocks/>
          </p:cNvSpPr>
          <p:nvPr/>
        </p:nvSpPr>
        <p:spPr>
          <a:xfrm>
            <a:off x="843987" y="5884985"/>
            <a:ext cx="10515600" cy="87007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AU" dirty="0"/>
              <a:t>Peter* 	</a:t>
            </a:r>
          </a:p>
        </p:txBody>
      </p:sp>
      <p:sp>
        <p:nvSpPr>
          <p:cNvPr id="8" name="TextBox 7">
            <a:extLst>
              <a:ext uri="{FF2B5EF4-FFF2-40B4-BE49-F238E27FC236}">
                <a16:creationId xmlns:a16="http://schemas.microsoft.com/office/drawing/2014/main" xmlns="" id="{736C16F4-BAB9-486F-9520-2AC5272EE313}"/>
              </a:ext>
            </a:extLst>
          </p:cNvPr>
          <p:cNvSpPr txBox="1"/>
          <p:nvPr/>
        </p:nvSpPr>
        <p:spPr>
          <a:xfrm>
            <a:off x="369278" y="6275918"/>
            <a:ext cx="3118338" cy="369332"/>
          </a:xfrm>
          <a:prstGeom prst="rect">
            <a:avLst/>
          </a:prstGeom>
          <a:noFill/>
        </p:spPr>
        <p:txBody>
          <a:bodyPr wrap="square" rtlCol="0">
            <a:spAutoFit/>
          </a:bodyPr>
          <a:lstStyle/>
          <a:p>
            <a:r>
              <a:rPr lang="en-AU" dirty="0"/>
              <a:t>* Names have been changed. </a:t>
            </a:r>
          </a:p>
        </p:txBody>
      </p:sp>
    </p:spTree>
    <p:extLst>
      <p:ext uri="{BB962C8B-B14F-4D97-AF65-F5344CB8AC3E}">
        <p14:creationId xmlns:p14="http://schemas.microsoft.com/office/powerpoint/2010/main" val="505279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xmlns="" id="{A33B7FDA-5B8C-4905-BCF4-C8C02670771A}"/>
              </a:ext>
            </a:extLst>
          </p:cNvPr>
          <p:cNvSpPr>
            <a:spLocks noGrp="1"/>
          </p:cNvSpPr>
          <p:nvPr>
            <p:ph type="title"/>
          </p:nvPr>
        </p:nvSpPr>
        <p:spPr>
          <a:xfrm>
            <a:off x="838200" y="199293"/>
            <a:ext cx="10515600" cy="770426"/>
          </a:xfrm>
        </p:spPr>
        <p:txBody>
          <a:bodyPr/>
          <a:lstStyle/>
          <a:p>
            <a:r>
              <a:rPr lang="en-AU" dirty="0"/>
              <a:t>Something of my recent story</a:t>
            </a:r>
          </a:p>
        </p:txBody>
      </p:sp>
      <p:sp>
        <p:nvSpPr>
          <p:cNvPr id="8" name="Content Placeholder 7">
            <a:extLst>
              <a:ext uri="{FF2B5EF4-FFF2-40B4-BE49-F238E27FC236}">
                <a16:creationId xmlns:a16="http://schemas.microsoft.com/office/drawing/2014/main" xmlns="" id="{EBEE2D69-0FA9-41BA-9F2D-302FED1DFAC0}"/>
              </a:ext>
            </a:extLst>
          </p:cNvPr>
          <p:cNvSpPr>
            <a:spLocks noGrp="1"/>
          </p:cNvSpPr>
          <p:nvPr>
            <p:ph idx="1"/>
          </p:nvPr>
        </p:nvSpPr>
        <p:spPr>
          <a:xfrm>
            <a:off x="586154" y="969719"/>
            <a:ext cx="11529646" cy="5847250"/>
          </a:xfrm>
        </p:spPr>
        <p:txBody>
          <a:bodyPr>
            <a:normAutofit fontScale="92500"/>
          </a:bodyPr>
          <a:lstStyle/>
          <a:p>
            <a:r>
              <a:rPr lang="en-AU" dirty="0"/>
              <a:t>For a long time I had been wondering if I was being called to be a spiritual director</a:t>
            </a:r>
          </a:p>
          <a:p>
            <a:r>
              <a:rPr lang="en-AU" dirty="0"/>
              <a:t>2010 experienced a call to prison ministry</a:t>
            </a:r>
          </a:p>
          <a:p>
            <a:r>
              <a:rPr lang="en-AU" dirty="0"/>
              <a:t>Took leave from teaching, commenced CPE (clinical pastoral education) training</a:t>
            </a:r>
          </a:p>
          <a:p>
            <a:r>
              <a:rPr lang="en-AU" dirty="0"/>
              <a:t>2011-2015 Chaplin at MRRC</a:t>
            </a:r>
          </a:p>
          <a:p>
            <a:r>
              <a:rPr lang="en-AU" dirty="0"/>
              <a:t>October 2015 commenced at Matthew Talbot Hostel</a:t>
            </a:r>
          </a:p>
          <a:p>
            <a:pPr lvl="0"/>
            <a:r>
              <a:rPr lang="en-AU" dirty="0"/>
              <a:t>From 2013- 2016 I trained as a Spiritual Direction</a:t>
            </a:r>
          </a:p>
          <a:p>
            <a:r>
              <a:rPr lang="en-AU" dirty="0"/>
              <a:t>Desire to offer Spiritual Direction among those “in the margins”</a:t>
            </a:r>
          </a:p>
          <a:p>
            <a:r>
              <a:rPr lang="en-AU" dirty="0"/>
              <a:t>Too busy to allow this to unfold in any significant way</a:t>
            </a:r>
          </a:p>
          <a:p>
            <a:r>
              <a:rPr lang="en-AU" dirty="0"/>
              <a:t>It was not going to happen while I had so many competing demands at MTH</a:t>
            </a:r>
          </a:p>
          <a:p>
            <a:r>
              <a:rPr lang="en-AU" dirty="0"/>
              <a:t>Decided after 7 years I needed a sabbatical</a:t>
            </a:r>
          </a:p>
          <a:p>
            <a:r>
              <a:rPr lang="en-AU" dirty="0"/>
              <a:t>September to December 2018 14 week sabbatical ~ 6 weeks in USA, 8 in UK for rest, renewal and reorientation</a:t>
            </a:r>
          </a:p>
        </p:txBody>
      </p:sp>
    </p:spTree>
    <p:extLst>
      <p:ext uri="{BB962C8B-B14F-4D97-AF65-F5344CB8AC3E}">
        <p14:creationId xmlns:p14="http://schemas.microsoft.com/office/powerpoint/2010/main" val="61321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7454A26-9DC1-4046-898D-498DF01421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 r="18221" b="-1"/>
          <a:stretch/>
        </p:blipFill>
        <p:spPr>
          <a:xfrm rot="16200000">
            <a:off x="78738" y="564724"/>
            <a:ext cx="6214533" cy="5728548"/>
          </a:xfrm>
          <a:prstGeom prst="rect">
            <a:avLst/>
          </a:prstGeom>
        </p:spPr>
      </p:pic>
    </p:spTree>
    <p:extLst>
      <p:ext uri="{BB962C8B-B14F-4D97-AF65-F5344CB8AC3E}">
        <p14:creationId xmlns:p14="http://schemas.microsoft.com/office/powerpoint/2010/main" val="4156181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57454A26-9DC1-4046-898D-498DF014215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 r="18221" b="-1"/>
          <a:stretch/>
        </p:blipFill>
        <p:spPr>
          <a:xfrm rot="16200000">
            <a:off x="78738" y="564724"/>
            <a:ext cx="6214533" cy="5728548"/>
          </a:xfrm>
          <a:prstGeom prst="rect">
            <a:avLst/>
          </a:prstGeom>
        </p:spPr>
      </p:pic>
      <p:pic>
        <p:nvPicPr>
          <p:cNvPr id="9218" name="Picture 2" descr="https://1.bp.blogspot.com/-oL_zJ_uyHP4/XBiNS0eGkWI/AAAAAAAACxc/qM9QpmCrXeE6lqaOVCGvTfiDNKAIFRLAQCEwYBhgL/s1600/_1020497.JPG">
            <a:extLst>
              <a:ext uri="{FF2B5EF4-FFF2-40B4-BE49-F238E27FC236}">
                <a16:creationId xmlns:a16="http://schemas.microsoft.com/office/drawing/2014/main" xmlns="" id="{03A11E6B-C578-43BF-92CD-A07213466C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865" r="-1" b="-1"/>
          <a:stretch/>
        </p:blipFill>
        <p:spPr bwMode="auto">
          <a:xfrm>
            <a:off x="6141721" y="321732"/>
            <a:ext cx="5728547" cy="6214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972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0AB715A-DB36-450C-8B3B-E9EE6EB1F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9408" y="0"/>
            <a:ext cx="4813183" cy="6858000"/>
          </a:xfrm>
          <a:prstGeom prst="rect">
            <a:avLst/>
          </a:prstGeom>
        </p:spPr>
      </p:pic>
    </p:spTree>
    <p:extLst>
      <p:ext uri="{BB962C8B-B14F-4D97-AF65-F5344CB8AC3E}">
        <p14:creationId xmlns:p14="http://schemas.microsoft.com/office/powerpoint/2010/main" val="16783361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pinimg.com/originals/de/85/7b/de857ba420dae16b3f4b9ca9d8ee1ca6.jpg">
            <a:extLst>
              <a:ext uri="{FF2B5EF4-FFF2-40B4-BE49-F238E27FC236}">
                <a16:creationId xmlns:a16="http://schemas.microsoft.com/office/drawing/2014/main" xmlns="" id="{53BB21CB-E453-4ED5-925B-B70EDDA243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934" r="1" b="14005"/>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xmlns="" id="{A6A58EA0-B09B-4FFB-BBC9-9B1F9E69AD78}"/>
              </a:ext>
            </a:extLst>
          </p:cNvPr>
          <p:cNvSpPr txBox="1">
            <a:spLocks/>
          </p:cNvSpPr>
          <p:nvPr/>
        </p:nvSpPr>
        <p:spPr>
          <a:xfrm>
            <a:off x="886011" y="30480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dirty="0">
                <a:solidFill>
                  <a:schemeClr val="accent6">
                    <a:lumMod val="75000"/>
                  </a:schemeClr>
                </a:solidFill>
              </a:rPr>
              <a:t>Acknowledgement of Country</a:t>
            </a:r>
          </a:p>
        </p:txBody>
      </p:sp>
      <p:sp>
        <p:nvSpPr>
          <p:cNvPr id="6" name="Title 1">
            <a:extLst>
              <a:ext uri="{FF2B5EF4-FFF2-40B4-BE49-F238E27FC236}">
                <a16:creationId xmlns:a16="http://schemas.microsoft.com/office/drawing/2014/main" xmlns="" id="{6B88A810-5929-49CD-9DB5-F6381C1458C9}"/>
              </a:ext>
            </a:extLst>
          </p:cNvPr>
          <p:cNvSpPr txBox="1">
            <a:spLocks/>
          </p:cNvSpPr>
          <p:nvPr/>
        </p:nvSpPr>
        <p:spPr>
          <a:xfrm>
            <a:off x="243539" y="6081059"/>
            <a:ext cx="11757213"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AU" sz="3600" dirty="0"/>
          </a:p>
        </p:txBody>
      </p:sp>
    </p:spTree>
    <p:extLst>
      <p:ext uri="{BB962C8B-B14F-4D97-AF65-F5344CB8AC3E}">
        <p14:creationId xmlns:p14="http://schemas.microsoft.com/office/powerpoint/2010/main" val="836714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B42534F4-6388-4F90-A2D0-BCE4EAC57F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691" t="28623" r="16247" b="20576"/>
          <a:stretch/>
        </p:blipFill>
        <p:spPr>
          <a:xfrm rot="5400000">
            <a:off x="7225650" y="1748562"/>
            <a:ext cx="6180225" cy="3360875"/>
          </a:xfrm>
          <a:prstGeom prst="rect">
            <a:avLst/>
          </a:prstGeom>
        </p:spPr>
      </p:pic>
      <p:pic>
        <p:nvPicPr>
          <p:cNvPr id="1030" name="Picture 6" descr="https://steemitimages.com/DQmbxHJLS2cuDRuucAFptawV9LcxGuFb2WYgLxxdJqhMhEB/image.png">
            <a:extLst>
              <a:ext uri="{FF2B5EF4-FFF2-40B4-BE49-F238E27FC236}">
                <a16:creationId xmlns:a16="http://schemas.microsoft.com/office/drawing/2014/main" xmlns="" id="{488D5492-41C1-4F50-82B3-64990674CC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0" r="29761"/>
          <a:stretch/>
        </p:blipFill>
        <p:spPr bwMode="auto">
          <a:xfrm>
            <a:off x="4726962" y="321732"/>
            <a:ext cx="3739592" cy="60790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xmlns="" id="{CFEA1182-731E-4CBF-B3CE-EE886254C3E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993" r="16794" b="1849"/>
          <a:stretch/>
        </p:blipFill>
        <p:spPr>
          <a:xfrm rot="5400000">
            <a:off x="-620501" y="1137723"/>
            <a:ext cx="6079069" cy="4447085"/>
          </a:xfrm>
          <a:prstGeom prst="rect">
            <a:avLst/>
          </a:prstGeom>
        </p:spPr>
      </p:pic>
    </p:spTree>
    <p:extLst>
      <p:ext uri="{BB962C8B-B14F-4D97-AF65-F5344CB8AC3E}">
        <p14:creationId xmlns:p14="http://schemas.microsoft.com/office/powerpoint/2010/main" val="27023521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a:extLst>
              <a:ext uri="{FF2B5EF4-FFF2-40B4-BE49-F238E27FC236}">
                <a16:creationId xmlns:a16="http://schemas.microsoft.com/office/drawing/2014/main" xmlns="" id="{9ACA0C2A-B8F2-4A96-B485-B0D1413AE4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603" r="7258"/>
          <a:stretch/>
        </p:blipFill>
        <p:spPr bwMode="auto">
          <a:xfrm>
            <a:off x="2970834" y="230703"/>
            <a:ext cx="4505732" cy="27655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a:extLst>
              <a:ext uri="{FF2B5EF4-FFF2-40B4-BE49-F238E27FC236}">
                <a16:creationId xmlns:a16="http://schemas.microsoft.com/office/drawing/2014/main" xmlns="" id="{131DB2EE-6CC7-4EC9-A689-4AB63B103E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04" b="19012"/>
          <a:stretch/>
        </p:blipFill>
        <p:spPr bwMode="auto">
          <a:xfrm>
            <a:off x="5099576" y="3192928"/>
            <a:ext cx="7028003" cy="354653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lated image">
            <a:extLst>
              <a:ext uri="{FF2B5EF4-FFF2-40B4-BE49-F238E27FC236}">
                <a16:creationId xmlns:a16="http://schemas.microsoft.com/office/drawing/2014/main" xmlns="" id="{EEC4C170-D009-4145-B828-EA36705EB8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76" r="8172"/>
          <a:stretch/>
        </p:blipFill>
        <p:spPr bwMode="auto">
          <a:xfrm>
            <a:off x="7578692" y="230703"/>
            <a:ext cx="4505732" cy="276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1572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a:extLst>
              <a:ext uri="{FF2B5EF4-FFF2-40B4-BE49-F238E27FC236}">
                <a16:creationId xmlns:a16="http://schemas.microsoft.com/office/drawing/2014/main" xmlns="" id="{9ACA0C2A-B8F2-4A96-B485-B0D1413AE47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603" r="7258"/>
          <a:stretch/>
        </p:blipFill>
        <p:spPr bwMode="auto">
          <a:xfrm>
            <a:off x="2970834" y="230703"/>
            <a:ext cx="4505732" cy="27655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a:extLst>
              <a:ext uri="{FF2B5EF4-FFF2-40B4-BE49-F238E27FC236}">
                <a16:creationId xmlns:a16="http://schemas.microsoft.com/office/drawing/2014/main" xmlns="" id="{131DB2EE-6CC7-4EC9-A689-4AB63B103E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04" b="19012"/>
          <a:stretch/>
        </p:blipFill>
        <p:spPr bwMode="auto">
          <a:xfrm>
            <a:off x="5099576" y="3192928"/>
            <a:ext cx="7028003" cy="3546538"/>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lated image">
            <a:extLst>
              <a:ext uri="{FF2B5EF4-FFF2-40B4-BE49-F238E27FC236}">
                <a16:creationId xmlns:a16="http://schemas.microsoft.com/office/drawing/2014/main" xmlns="" id="{EEC4C170-D009-4145-B828-EA36705EB8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76" r="8172"/>
          <a:stretch/>
        </p:blipFill>
        <p:spPr bwMode="auto">
          <a:xfrm>
            <a:off x="7578692" y="230703"/>
            <a:ext cx="4505732" cy="27655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301D2419-BED9-4341-82AE-161CDBAD3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3435" y="3192928"/>
            <a:ext cx="4763248" cy="3572436"/>
          </a:xfrm>
          <a:prstGeom prst="rect">
            <a:avLst/>
          </a:prstGeom>
        </p:spPr>
      </p:pic>
      <p:pic>
        <p:nvPicPr>
          <p:cNvPr id="5" name="Picture 4">
            <a:extLst>
              <a:ext uri="{FF2B5EF4-FFF2-40B4-BE49-F238E27FC236}">
                <a16:creationId xmlns:a16="http://schemas.microsoft.com/office/drawing/2014/main" xmlns="" id="{70FEBC09-6A9F-42F1-9C6F-AC894569FD71}"/>
              </a:ext>
            </a:extLst>
          </p:cNvPr>
          <p:cNvPicPr>
            <a:picLocks noChangeAspect="1"/>
          </p:cNvPicPr>
          <p:nvPr/>
        </p:nvPicPr>
        <p:blipFill rotWithShape="1">
          <a:blip r:embed="rId6">
            <a:extLst>
              <a:ext uri="{28A0092B-C50C-407E-A947-70E740481C1C}">
                <a14:useLocalDpi xmlns:a14="http://schemas.microsoft.com/office/drawing/2010/main" val="0"/>
              </a:ext>
            </a:extLst>
          </a:blip>
          <a:srcRect l="20606" r="12592"/>
          <a:stretch/>
        </p:blipFill>
        <p:spPr>
          <a:xfrm>
            <a:off x="298823" y="230703"/>
            <a:ext cx="2492188" cy="2798036"/>
          </a:xfrm>
          <a:prstGeom prst="rect">
            <a:avLst/>
          </a:prstGeom>
        </p:spPr>
      </p:pic>
    </p:spTree>
    <p:extLst>
      <p:ext uri="{BB962C8B-B14F-4D97-AF65-F5344CB8AC3E}">
        <p14:creationId xmlns:p14="http://schemas.microsoft.com/office/powerpoint/2010/main" val="3808527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2A5CE1C-D946-4D1B-875D-316496B4DB58}"/>
              </a:ext>
            </a:extLst>
          </p:cNvPr>
          <p:cNvSpPr/>
          <p:nvPr/>
        </p:nvSpPr>
        <p:spPr>
          <a:xfrm>
            <a:off x="152158" y="237066"/>
            <a:ext cx="2725784" cy="275913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a:extLst>
              <a:ext uri="{FF2B5EF4-FFF2-40B4-BE49-F238E27FC236}">
                <a16:creationId xmlns:a16="http://schemas.microsoft.com/office/drawing/2014/main" xmlns="" id="{12B74616-C7AD-407F-8F14-7B3446F443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173" r="11792"/>
          <a:stretch/>
        </p:blipFill>
        <p:spPr>
          <a:xfrm>
            <a:off x="152157" y="3192928"/>
            <a:ext cx="4759431" cy="3513662"/>
          </a:xfrm>
          <a:prstGeom prst="rect">
            <a:avLst/>
          </a:prstGeom>
        </p:spPr>
      </p:pic>
      <p:pic>
        <p:nvPicPr>
          <p:cNvPr id="8194" name="Picture 2" descr="Related image">
            <a:extLst>
              <a:ext uri="{FF2B5EF4-FFF2-40B4-BE49-F238E27FC236}">
                <a16:creationId xmlns:a16="http://schemas.microsoft.com/office/drawing/2014/main" xmlns="" id="{9ACA0C2A-B8F2-4A96-B485-B0D1413AE47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603" r="7258"/>
          <a:stretch/>
        </p:blipFill>
        <p:spPr bwMode="auto">
          <a:xfrm>
            <a:off x="2970834" y="230703"/>
            <a:ext cx="4505732" cy="27655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lated image">
            <a:extLst>
              <a:ext uri="{FF2B5EF4-FFF2-40B4-BE49-F238E27FC236}">
                <a16:creationId xmlns:a16="http://schemas.microsoft.com/office/drawing/2014/main" xmlns="" id="{131DB2EE-6CC7-4EC9-A689-4AB63B103EB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04" b="19012"/>
          <a:stretch/>
        </p:blipFill>
        <p:spPr bwMode="auto">
          <a:xfrm>
            <a:off x="5099576" y="3192928"/>
            <a:ext cx="7028003" cy="35465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listeningpostanchorage.com/wp-content/uploads/2017/06/cropped-square-logo-512x512pgn.png">
            <a:extLst>
              <a:ext uri="{FF2B5EF4-FFF2-40B4-BE49-F238E27FC236}">
                <a16:creationId xmlns:a16="http://schemas.microsoft.com/office/drawing/2014/main" xmlns="" id="{5E226239-7887-45C6-B89C-D48196B4FD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049" y="346634"/>
            <a:ext cx="2540001" cy="254000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Related image">
            <a:extLst>
              <a:ext uri="{FF2B5EF4-FFF2-40B4-BE49-F238E27FC236}">
                <a16:creationId xmlns:a16="http://schemas.microsoft.com/office/drawing/2014/main" xmlns="" id="{EEC4C170-D009-4145-B828-EA36705EB8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76" r="8172"/>
          <a:stretch/>
        </p:blipFill>
        <p:spPr bwMode="auto">
          <a:xfrm>
            <a:off x="7578692" y="230703"/>
            <a:ext cx="4505732" cy="2765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2994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D711E4DE-8FAF-47A6-8544-6AD0BA6E1084}"/>
              </a:ext>
            </a:extLst>
          </p:cNvPr>
          <p:cNvSpPr>
            <a:spLocks noGrp="1"/>
          </p:cNvSpPr>
          <p:nvPr>
            <p:ph idx="1"/>
          </p:nvPr>
        </p:nvSpPr>
        <p:spPr/>
        <p:txBody>
          <a:bodyPr/>
          <a:lstStyle/>
          <a:p>
            <a:endParaRPr lang="en-AU" dirty="0"/>
          </a:p>
        </p:txBody>
      </p:sp>
      <p:pic>
        <p:nvPicPr>
          <p:cNvPr id="6" name="Picture 2" descr="Circle, Rainbow, Shoes, Lgbt, Red, Orange, Purple">
            <a:extLst>
              <a:ext uri="{FF2B5EF4-FFF2-40B4-BE49-F238E27FC236}">
                <a16:creationId xmlns:a16="http://schemas.microsoft.com/office/drawing/2014/main" xmlns="" id="{EE098AE2-4696-4B9D-A89F-7DC76242C4FB}"/>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025" r="1471" b="-5"/>
          <a:stretch/>
        </p:blipFill>
        <p:spPr bwMode="auto">
          <a:xfrm>
            <a:off x="743396" y="695195"/>
            <a:ext cx="5561781" cy="546760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6253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85FAE8-AA60-4A7C-B6B7-5C52C80F5C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6219466" y="1177803"/>
            <a:ext cx="6139940" cy="4604955"/>
          </a:xfrm>
          <a:prstGeom prst="rect">
            <a:avLst/>
          </a:prstGeom>
        </p:spPr>
      </p:pic>
      <p:sp>
        <p:nvSpPr>
          <p:cNvPr id="2" name="Content Placeholder 1">
            <a:extLst>
              <a:ext uri="{FF2B5EF4-FFF2-40B4-BE49-F238E27FC236}">
                <a16:creationId xmlns:a16="http://schemas.microsoft.com/office/drawing/2014/main" xmlns="" id="{D711E4DE-8FAF-47A6-8544-6AD0BA6E1084}"/>
              </a:ext>
            </a:extLst>
          </p:cNvPr>
          <p:cNvSpPr>
            <a:spLocks noGrp="1"/>
          </p:cNvSpPr>
          <p:nvPr>
            <p:ph idx="1"/>
          </p:nvPr>
        </p:nvSpPr>
        <p:spPr/>
        <p:txBody>
          <a:bodyPr/>
          <a:lstStyle/>
          <a:p>
            <a:endParaRPr lang="en-AU"/>
          </a:p>
        </p:txBody>
      </p:sp>
      <p:pic>
        <p:nvPicPr>
          <p:cNvPr id="6" name="Picture 2" descr="Circle, Rainbow, Shoes, Lgbt, Red, Orange, Purple">
            <a:extLst>
              <a:ext uri="{FF2B5EF4-FFF2-40B4-BE49-F238E27FC236}">
                <a16:creationId xmlns:a16="http://schemas.microsoft.com/office/drawing/2014/main" xmlns="" id="{EE098AE2-4696-4B9D-A89F-7DC76242C4FB}"/>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025" r="1471" b="-5"/>
          <a:stretch/>
        </p:blipFill>
        <p:spPr bwMode="auto">
          <a:xfrm>
            <a:off x="743396" y="695195"/>
            <a:ext cx="5561781" cy="5467609"/>
          </a:xfrm>
          <a:custGeom>
            <a:avLst/>
            <a:gdLst>
              <a:gd name="connsiteX0" fmla="*/ 1424793 w 2849586"/>
              <a:gd name="connsiteY0" fmla="*/ 0 h 2849586"/>
              <a:gd name="connsiteX1" fmla="*/ 2849586 w 2849586"/>
              <a:gd name="connsiteY1" fmla="*/ 1424793 h 2849586"/>
              <a:gd name="connsiteX2" fmla="*/ 1424793 w 2849586"/>
              <a:gd name="connsiteY2" fmla="*/ 2849586 h 2849586"/>
              <a:gd name="connsiteX3" fmla="*/ 0 w 2849586"/>
              <a:gd name="connsiteY3" fmla="*/ 1424793 h 2849586"/>
              <a:gd name="connsiteX4" fmla="*/ 1424793 w 2849586"/>
              <a:gd name="connsiteY4" fmla="*/ 0 h 2849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464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xmlns="" id="{02363758-8164-4336-8893-33F779FE5157}"/>
              </a:ext>
            </a:extLst>
          </p:cNvPr>
          <p:cNvSpPr>
            <a:spLocks noGrp="1"/>
          </p:cNvSpPr>
          <p:nvPr>
            <p:ph idx="1"/>
          </p:nvPr>
        </p:nvSpPr>
        <p:spPr>
          <a:xfrm>
            <a:off x="263769" y="269631"/>
            <a:ext cx="6260123" cy="6526577"/>
          </a:xfrm>
        </p:spPr>
        <p:txBody>
          <a:bodyPr>
            <a:normAutofit fontScale="92500" lnSpcReduction="10000"/>
          </a:bodyPr>
          <a:lstStyle/>
          <a:p>
            <a:pPr marL="0" indent="0">
              <a:buNone/>
            </a:pPr>
            <a:r>
              <a:rPr lang="en-AU" i="1" dirty="0"/>
              <a:t>“Not only is there a growing homelessness problem here - and across the world - which is touching more and more people, but there is also a certain homelessness of the soul - of the inner,  And so when we offer a place for women to meet and connect at this level, while their outer problems remain, they are able to find peace - home, even if just for an hour.  Slowly something comes alive in the women through this process.  Not for all, of course, because some wounds are so deep, and their issues can be complex.  But there is usually a healing that takes place, even if it is just a felt experience of being welcomed, as they are having their sacredness reflected." </a:t>
            </a:r>
          </a:p>
          <a:p>
            <a:pPr marL="0" indent="0">
              <a:buNone/>
            </a:pPr>
            <a:r>
              <a:rPr lang="en-AU" dirty="0"/>
              <a:t>Finding Home:  Restoring the Sacred to Life - Stories of Women in Homelessness &amp; Transition, Anne Scott writes;</a:t>
            </a:r>
          </a:p>
          <a:p>
            <a:endParaRPr lang="en-AU" dirty="0"/>
          </a:p>
        </p:txBody>
      </p:sp>
      <p:pic>
        <p:nvPicPr>
          <p:cNvPr id="4" name="Picture 3">
            <a:extLst>
              <a:ext uri="{FF2B5EF4-FFF2-40B4-BE49-F238E27FC236}">
                <a16:creationId xmlns:a16="http://schemas.microsoft.com/office/drawing/2014/main" xmlns="" id="{8685FAE8-AA60-4A7C-B6B7-5C52C80F5C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6219466" y="1177803"/>
            <a:ext cx="6139940" cy="4604955"/>
          </a:xfrm>
          <a:prstGeom prst="rect">
            <a:avLst/>
          </a:prstGeom>
        </p:spPr>
      </p:pic>
    </p:spTree>
    <p:extLst>
      <p:ext uri="{BB962C8B-B14F-4D97-AF65-F5344CB8AC3E}">
        <p14:creationId xmlns:p14="http://schemas.microsoft.com/office/powerpoint/2010/main" val="41459782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796C3E8-5ED3-4729-887A-3E3C37F1A35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xmlns="" id="{C13DF82B-EB7A-40E4-9F04-2F501508DFB1}"/>
              </a:ext>
            </a:extLst>
          </p:cNvPr>
          <p:cNvSpPr>
            <a:spLocks noGrp="1"/>
          </p:cNvSpPr>
          <p:nvPr>
            <p:ph idx="1"/>
          </p:nvPr>
        </p:nvSpPr>
        <p:spPr/>
        <p:txBody>
          <a:bodyPr>
            <a:normAutofit lnSpcReduction="10000"/>
          </a:bodyPr>
          <a:lstStyle/>
          <a:p>
            <a:pPr marL="0" indent="0">
              <a:buNone/>
            </a:pPr>
            <a:r>
              <a:rPr lang="en-AU" i="1" dirty="0"/>
              <a:t>In everyone’s life, there is great need for am </a:t>
            </a:r>
            <a:r>
              <a:rPr lang="en-AU" dirty="0" err="1"/>
              <a:t>anam</a:t>
            </a:r>
            <a:r>
              <a:rPr lang="en-AU" dirty="0"/>
              <a:t> </a:t>
            </a:r>
            <a:r>
              <a:rPr lang="en-AU" dirty="0" err="1"/>
              <a:t>ċara</a:t>
            </a:r>
            <a:r>
              <a:rPr lang="en-AU" dirty="0"/>
              <a:t>, </a:t>
            </a:r>
            <a:r>
              <a:rPr lang="en-AU" i="1" dirty="0"/>
              <a:t>a soul friend. In this love, you are understood as you are without mask or pretension. The superficial and functional lies and half-truths of social acquaintance fall away, you can be as you really are. Love allows understanding to dawn. . . . Where you are understood, you are home. . . . When you really feel understood, you feel free to release yourself into the trust and shelter of the other person’s soul. . . . This art of love discloses the special and sacred identity of the other person. . . .</a:t>
            </a:r>
            <a:endParaRPr lang="en-AU" dirty="0"/>
          </a:p>
          <a:p>
            <a:pPr marL="0" indent="0">
              <a:buNone/>
            </a:pPr>
            <a:endParaRPr lang="en-AU" dirty="0"/>
          </a:p>
          <a:p>
            <a:pPr marL="0" indent="0">
              <a:buNone/>
            </a:pPr>
            <a:r>
              <a:rPr lang="en-AU" dirty="0">
                <a:solidFill>
                  <a:schemeClr val="accent6">
                    <a:lumMod val="40000"/>
                    <a:lumOff val="60000"/>
                  </a:schemeClr>
                </a:solidFill>
                <a:hlinkClick r:id="rId2">
                  <a:extLst>
                    <a:ext uri="{A12FA001-AC4F-418D-AE19-62706E023703}">
                      <ahyp:hlinkClr xmlns:ahyp="http://schemas.microsoft.com/office/drawing/2018/hyperlinkcolor" xmlns="" val="tx"/>
                    </a:ext>
                  </a:extLst>
                </a:hlinkClick>
              </a:rPr>
              <a:t>Richard Rohr</a:t>
            </a:r>
            <a:r>
              <a:rPr lang="en-AU" dirty="0">
                <a:solidFill>
                  <a:schemeClr val="accent6">
                    <a:lumMod val="40000"/>
                    <a:lumOff val="60000"/>
                  </a:schemeClr>
                </a:solidFill>
                <a:hlinkClick r:id="rId2">
                  <a:extLst>
                    <a:ext uri="{A12FA001-AC4F-418D-AE19-62706E023703}">
                      <ahyp:hlinkClr xmlns:ahyp="http://schemas.microsoft.com/office/drawing/2018/hyperlinkcolor" xmlns="" val="tx"/>
                    </a:ext>
                  </a:extLst>
                </a:hlinkClick>
              </a:rPr>
              <a:t/>
            </a:r>
            <a:br>
              <a:rPr lang="en-AU" dirty="0">
                <a:solidFill>
                  <a:schemeClr val="accent6">
                    <a:lumMod val="40000"/>
                    <a:lumOff val="60000"/>
                  </a:schemeClr>
                </a:solidFill>
                <a:hlinkClick r:id="rId2">
                  <a:extLst>
                    <a:ext uri="{A12FA001-AC4F-418D-AE19-62706E023703}">
                      <ahyp:hlinkClr xmlns:ahyp="http://schemas.microsoft.com/office/drawing/2018/hyperlinkcolor" xmlns="" val="tx"/>
                    </a:ext>
                  </a:extLst>
                </a:hlinkClick>
              </a:rPr>
            </a:br>
            <a:r>
              <a:rPr lang="en-AU" dirty="0">
                <a:solidFill>
                  <a:schemeClr val="accent6">
                    <a:lumMod val="40000"/>
                    <a:lumOff val="60000"/>
                  </a:schemeClr>
                </a:solidFill>
                <a:hlinkClick r:id="rId2">
                  <a:extLst>
                    <a:ext uri="{A12FA001-AC4F-418D-AE19-62706E023703}">
                      <ahyp:hlinkClr xmlns:ahyp="http://schemas.microsoft.com/office/drawing/2018/hyperlinkcolor" xmlns="" val="tx"/>
                    </a:ext>
                  </a:extLst>
                </a:hlinkClick>
              </a:rPr>
              <a:t>https://cac.org/trinity-part-1-weekly-summary-2019-05-11/</a:t>
            </a:r>
            <a:endParaRPr lang="en-AU" dirty="0">
              <a:solidFill>
                <a:schemeClr val="accent6">
                  <a:lumMod val="40000"/>
                  <a:lumOff val="60000"/>
                </a:schemeClr>
              </a:solidFill>
            </a:endParaRPr>
          </a:p>
        </p:txBody>
      </p:sp>
    </p:spTree>
    <p:extLst>
      <p:ext uri="{BB962C8B-B14F-4D97-AF65-F5344CB8AC3E}">
        <p14:creationId xmlns:p14="http://schemas.microsoft.com/office/powerpoint/2010/main" val="1462484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mlsvc01-prod.s3.amazonaws.com/b1ec887f001/1302161c-2b29-4052-b226-911a8ff7b7f5.jpg?ver=1455846422000">
            <a:extLst>
              <a:ext uri="{FF2B5EF4-FFF2-40B4-BE49-F238E27FC236}">
                <a16:creationId xmlns:a16="http://schemas.microsoft.com/office/drawing/2014/main" xmlns="" id="{AE8D14E0-64BA-47D1-BCC9-F752FC573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028700"/>
            <a:ext cx="7620000"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3358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714CF28-352B-4578-8B6D-A6400644921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046263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60D71-E0E2-4B33-A420-C870EFEE5314}"/>
              </a:ext>
            </a:extLst>
          </p:cNvPr>
          <p:cNvSpPr>
            <a:spLocks noGrp="1"/>
          </p:cNvSpPr>
          <p:nvPr>
            <p:ph type="title"/>
          </p:nvPr>
        </p:nvSpPr>
        <p:spPr/>
        <p:txBody>
          <a:bodyPr/>
          <a:lstStyle/>
          <a:p>
            <a:r>
              <a:rPr lang="en-AU" dirty="0"/>
              <a:t>Gathering Blessing</a:t>
            </a:r>
          </a:p>
        </p:txBody>
      </p:sp>
      <p:pic>
        <p:nvPicPr>
          <p:cNvPr id="4" name="Content Placeholder 3">
            <a:extLst>
              <a:ext uri="{FF2B5EF4-FFF2-40B4-BE49-F238E27FC236}">
                <a16:creationId xmlns:a16="http://schemas.microsoft.com/office/drawing/2014/main" xmlns="" id="{5035DABD-F7AA-4CE5-93DD-CA3F5D9EE40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42" t="7787" r="74514"/>
          <a:stretch/>
        </p:blipFill>
        <p:spPr>
          <a:xfrm>
            <a:off x="10126133" y="10466"/>
            <a:ext cx="2065867" cy="6847534"/>
          </a:xfrm>
          <a:prstGeom prst="rect">
            <a:avLst/>
          </a:prstGeom>
        </p:spPr>
      </p:pic>
      <p:sp>
        <p:nvSpPr>
          <p:cNvPr id="5" name="Content Placeholder 2">
            <a:extLst>
              <a:ext uri="{FF2B5EF4-FFF2-40B4-BE49-F238E27FC236}">
                <a16:creationId xmlns:a16="http://schemas.microsoft.com/office/drawing/2014/main" xmlns="" id="{31950052-2D67-4486-B808-4E33C0F8E151}"/>
              </a:ext>
            </a:extLst>
          </p:cNvPr>
          <p:cNvSpPr txBox="1">
            <a:spLocks/>
          </p:cNvSpPr>
          <p:nvPr/>
        </p:nvSpPr>
        <p:spPr>
          <a:xfrm>
            <a:off x="838200" y="1825624"/>
            <a:ext cx="10515600" cy="47275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AU" u="sng" dirty="0"/>
              <a:t>Blessing on us present</a:t>
            </a:r>
            <a:endParaRPr lang="en-AU" dirty="0"/>
          </a:p>
          <a:p>
            <a:pPr marL="0" indent="0" fontAlgn="base">
              <a:buNone/>
            </a:pPr>
            <a:r>
              <a:rPr lang="en-AU" dirty="0"/>
              <a:t>May we give with a loving heart this day,</a:t>
            </a:r>
            <a:br>
              <a:rPr lang="en-AU" dirty="0"/>
            </a:br>
            <a:r>
              <a:rPr lang="en-AU" dirty="0"/>
              <a:t>and receive the satisfaction that comes with doing so.</a:t>
            </a:r>
          </a:p>
          <a:p>
            <a:pPr marL="0" indent="0" fontAlgn="base">
              <a:buNone/>
            </a:pPr>
            <a:r>
              <a:rPr lang="en-AU" dirty="0"/>
              <a:t>May we receive from others with openness,</a:t>
            </a:r>
            <a:br>
              <a:rPr lang="en-AU" dirty="0"/>
            </a:br>
            <a:r>
              <a:rPr lang="en-AU" dirty="0"/>
              <a:t>and allow them the gift of giving to us.</a:t>
            </a:r>
          </a:p>
          <a:p>
            <a:pPr marL="0" indent="0" fontAlgn="base">
              <a:buNone/>
            </a:pPr>
            <a:r>
              <a:rPr lang="en-AU" dirty="0"/>
              <a:t>May you acknowledge our vulnerability,</a:t>
            </a:r>
            <a:br>
              <a:rPr lang="en-AU" dirty="0"/>
            </a:br>
            <a:r>
              <a:rPr lang="en-AU" dirty="0"/>
              <a:t>and have the wisdom to recognize our need.</a:t>
            </a:r>
          </a:p>
          <a:p>
            <a:pPr marL="0" indent="0" fontAlgn="base">
              <a:buNone/>
            </a:pPr>
            <a:r>
              <a:rPr lang="en-AU" dirty="0"/>
              <a:t>May we reach out with continual kindness</a:t>
            </a:r>
            <a:br>
              <a:rPr lang="en-AU" dirty="0"/>
            </a:br>
            <a:r>
              <a:rPr lang="en-AU" dirty="0"/>
              <a:t>and do so with a loving and peaceful heart.</a:t>
            </a:r>
          </a:p>
          <a:p>
            <a:pPr marL="0" indent="0">
              <a:buNone/>
            </a:pPr>
            <a:r>
              <a:rPr lang="en-AU" sz="2600" i="1" dirty="0"/>
              <a:t>Based on a Blessing by Joyce Rupp</a:t>
            </a:r>
          </a:p>
          <a:p>
            <a:pPr marL="0" indent="0">
              <a:buNone/>
            </a:pPr>
            <a:r>
              <a:rPr lang="en-AU" dirty="0">
                <a:solidFill>
                  <a:schemeClr val="accent6">
                    <a:lumMod val="40000"/>
                    <a:lumOff val="60000"/>
                  </a:schemeClr>
                </a:solidFill>
                <a:hlinkClick r:id="rId3">
                  <a:extLst>
                    <a:ext uri="{A12FA001-AC4F-418D-AE19-62706E023703}">
                      <ahyp:hlinkClr xmlns:ahyp="http://schemas.microsoft.com/office/drawing/2018/hyperlinkcolor" xmlns="" val="tx"/>
                    </a:ext>
                  </a:extLst>
                </a:hlinkClick>
              </a:rPr>
              <a:t>https://www.joycerupp.com/a-new-years-prayer/</a:t>
            </a:r>
            <a:r>
              <a:rPr lang="en-AU" dirty="0"/>
              <a:t/>
            </a:r>
            <a:br>
              <a:rPr lang="en-AU" dirty="0"/>
            </a:br>
            <a:endParaRPr lang="en-AU" dirty="0"/>
          </a:p>
        </p:txBody>
      </p:sp>
    </p:spTree>
    <p:extLst>
      <p:ext uri="{BB962C8B-B14F-4D97-AF65-F5344CB8AC3E}">
        <p14:creationId xmlns:p14="http://schemas.microsoft.com/office/powerpoint/2010/main" val="11255808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E7B912E-F1EB-4616-A049-D773ED5AB469}"/>
              </a:ext>
            </a:extLst>
          </p:cNvPr>
          <p:cNvPicPr>
            <a:picLocks noChangeAspect="1"/>
          </p:cNvPicPr>
          <p:nvPr/>
        </p:nvPicPr>
        <p:blipFill rotWithShape="1">
          <a:blip r:embed="rId2"/>
          <a:srcRect l="4266" t="14641" r="2304" b="7190"/>
          <a:stretch/>
        </p:blipFill>
        <p:spPr>
          <a:xfrm>
            <a:off x="274918" y="1305859"/>
            <a:ext cx="11391154" cy="5360894"/>
          </a:xfrm>
          <a:prstGeom prst="rect">
            <a:avLst/>
          </a:prstGeom>
        </p:spPr>
      </p:pic>
    </p:spTree>
    <p:extLst>
      <p:ext uri="{BB962C8B-B14F-4D97-AF65-F5344CB8AC3E}">
        <p14:creationId xmlns:p14="http://schemas.microsoft.com/office/powerpoint/2010/main" val="2629225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E7B912E-F1EB-4616-A049-D773ED5AB469}"/>
              </a:ext>
            </a:extLst>
          </p:cNvPr>
          <p:cNvPicPr>
            <a:picLocks noChangeAspect="1"/>
          </p:cNvPicPr>
          <p:nvPr/>
        </p:nvPicPr>
        <p:blipFill rotWithShape="1">
          <a:blip r:embed="rId2"/>
          <a:srcRect l="4266" t="14641" r="2304" b="7190"/>
          <a:stretch/>
        </p:blipFill>
        <p:spPr>
          <a:xfrm>
            <a:off x="274918" y="1305859"/>
            <a:ext cx="11391154" cy="5360894"/>
          </a:xfrm>
          <a:prstGeom prst="rect">
            <a:avLst/>
          </a:prstGeom>
        </p:spPr>
      </p:pic>
      <p:pic>
        <p:nvPicPr>
          <p:cNvPr id="3" name="Picture 2">
            <a:extLst>
              <a:ext uri="{FF2B5EF4-FFF2-40B4-BE49-F238E27FC236}">
                <a16:creationId xmlns:a16="http://schemas.microsoft.com/office/drawing/2014/main" xmlns="" id="{DC26E103-D6FE-47EC-A5F7-C19EA7FDC5CB}"/>
              </a:ext>
            </a:extLst>
          </p:cNvPr>
          <p:cNvPicPr>
            <a:picLocks noChangeAspect="1"/>
          </p:cNvPicPr>
          <p:nvPr/>
        </p:nvPicPr>
        <p:blipFill rotWithShape="1">
          <a:blip r:embed="rId3"/>
          <a:srcRect l="12648" t="13769" r="20098" b="50000"/>
          <a:stretch/>
        </p:blipFill>
        <p:spPr>
          <a:xfrm>
            <a:off x="3466355" y="322729"/>
            <a:ext cx="8199717" cy="2484718"/>
          </a:xfrm>
          <a:prstGeom prst="rect">
            <a:avLst/>
          </a:prstGeom>
        </p:spPr>
      </p:pic>
    </p:spTree>
    <p:extLst>
      <p:ext uri="{BB962C8B-B14F-4D97-AF65-F5344CB8AC3E}">
        <p14:creationId xmlns:p14="http://schemas.microsoft.com/office/powerpoint/2010/main" val="2648605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E7B912E-F1EB-4616-A049-D773ED5AB469}"/>
              </a:ext>
            </a:extLst>
          </p:cNvPr>
          <p:cNvPicPr>
            <a:picLocks noChangeAspect="1"/>
          </p:cNvPicPr>
          <p:nvPr/>
        </p:nvPicPr>
        <p:blipFill rotWithShape="1">
          <a:blip r:embed="rId2"/>
          <a:srcRect l="4266" t="14641" r="2304" b="7190"/>
          <a:stretch/>
        </p:blipFill>
        <p:spPr>
          <a:xfrm>
            <a:off x="274917" y="1154723"/>
            <a:ext cx="11712297" cy="5512030"/>
          </a:xfrm>
          <a:prstGeom prst="rect">
            <a:avLst/>
          </a:prstGeom>
        </p:spPr>
      </p:pic>
      <p:pic>
        <p:nvPicPr>
          <p:cNvPr id="3" name="Picture 2">
            <a:extLst>
              <a:ext uri="{FF2B5EF4-FFF2-40B4-BE49-F238E27FC236}">
                <a16:creationId xmlns:a16="http://schemas.microsoft.com/office/drawing/2014/main" xmlns="" id="{DC26E103-D6FE-47EC-A5F7-C19EA7FDC5CB}"/>
              </a:ext>
            </a:extLst>
          </p:cNvPr>
          <p:cNvPicPr>
            <a:picLocks noChangeAspect="1"/>
          </p:cNvPicPr>
          <p:nvPr/>
        </p:nvPicPr>
        <p:blipFill rotWithShape="1">
          <a:blip r:embed="rId3"/>
          <a:srcRect l="12648" t="13769" r="20098" b="50000"/>
          <a:stretch/>
        </p:blipFill>
        <p:spPr>
          <a:xfrm>
            <a:off x="3787497" y="293421"/>
            <a:ext cx="8199717" cy="2484718"/>
          </a:xfrm>
          <a:prstGeom prst="rect">
            <a:avLst/>
          </a:prstGeom>
        </p:spPr>
      </p:pic>
      <p:pic>
        <p:nvPicPr>
          <p:cNvPr id="4" name="Picture 3">
            <a:extLst>
              <a:ext uri="{FF2B5EF4-FFF2-40B4-BE49-F238E27FC236}">
                <a16:creationId xmlns:a16="http://schemas.microsoft.com/office/drawing/2014/main" xmlns="" id="{08E9667C-1175-48E8-B844-C69962EA7647}"/>
              </a:ext>
            </a:extLst>
          </p:cNvPr>
          <p:cNvPicPr>
            <a:picLocks noChangeAspect="1"/>
          </p:cNvPicPr>
          <p:nvPr/>
        </p:nvPicPr>
        <p:blipFill rotWithShape="1">
          <a:blip r:embed="rId4"/>
          <a:srcRect l="24314" t="24313" r="3530" b="6406"/>
          <a:stretch/>
        </p:blipFill>
        <p:spPr>
          <a:xfrm>
            <a:off x="4526912" y="2687580"/>
            <a:ext cx="7460302" cy="4029171"/>
          </a:xfrm>
          <a:prstGeom prst="rect">
            <a:avLst/>
          </a:prstGeom>
        </p:spPr>
      </p:pic>
    </p:spTree>
    <p:extLst>
      <p:ext uri="{BB962C8B-B14F-4D97-AF65-F5344CB8AC3E}">
        <p14:creationId xmlns:p14="http://schemas.microsoft.com/office/powerpoint/2010/main" val="4142684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66front.jpg">
            <a:extLst>
              <a:ext uri="{FF2B5EF4-FFF2-40B4-BE49-F238E27FC236}">
                <a16:creationId xmlns:a16="http://schemas.microsoft.com/office/drawing/2014/main" xmlns="" id="{3A4DE04B-6542-41EB-8CB1-C47DEDD1E5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153090" y="643466"/>
            <a:ext cx="388581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2349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0AB715A-DB36-450C-8B3B-E9EE6EB1FE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89408" y="0"/>
            <a:ext cx="4813183" cy="6858000"/>
          </a:xfrm>
          <a:prstGeom prst="rect">
            <a:avLst/>
          </a:prstGeom>
        </p:spPr>
      </p:pic>
      <p:sp>
        <p:nvSpPr>
          <p:cNvPr id="2" name="TextBox 1">
            <a:extLst>
              <a:ext uri="{FF2B5EF4-FFF2-40B4-BE49-F238E27FC236}">
                <a16:creationId xmlns:a16="http://schemas.microsoft.com/office/drawing/2014/main" xmlns="" id="{71249542-4358-4968-A8C4-6F416CC67422}"/>
              </a:ext>
            </a:extLst>
          </p:cNvPr>
          <p:cNvSpPr txBox="1"/>
          <p:nvPr/>
        </p:nvSpPr>
        <p:spPr>
          <a:xfrm>
            <a:off x="8827476" y="3374867"/>
            <a:ext cx="2368061" cy="584775"/>
          </a:xfrm>
          <a:prstGeom prst="rect">
            <a:avLst/>
          </a:prstGeom>
          <a:noFill/>
        </p:spPr>
        <p:txBody>
          <a:bodyPr wrap="square" rtlCol="0">
            <a:spAutoFit/>
          </a:bodyPr>
          <a:lstStyle/>
          <a:p>
            <a:r>
              <a:rPr lang="en-AU" sz="3200" dirty="0">
                <a:solidFill>
                  <a:srgbClr val="FFFF99"/>
                </a:solidFill>
              </a:rPr>
              <a:t>1:1 Listening</a:t>
            </a:r>
          </a:p>
        </p:txBody>
      </p:sp>
      <p:sp>
        <p:nvSpPr>
          <p:cNvPr id="4" name="TextBox 3">
            <a:extLst>
              <a:ext uri="{FF2B5EF4-FFF2-40B4-BE49-F238E27FC236}">
                <a16:creationId xmlns:a16="http://schemas.microsoft.com/office/drawing/2014/main" xmlns="" id="{E4FC55D4-2B36-4562-829E-95E36771104A}"/>
              </a:ext>
            </a:extLst>
          </p:cNvPr>
          <p:cNvSpPr txBox="1"/>
          <p:nvPr/>
        </p:nvSpPr>
        <p:spPr>
          <a:xfrm>
            <a:off x="8827476" y="2656729"/>
            <a:ext cx="3135924" cy="584775"/>
          </a:xfrm>
          <a:prstGeom prst="rect">
            <a:avLst/>
          </a:prstGeom>
          <a:noFill/>
        </p:spPr>
        <p:txBody>
          <a:bodyPr wrap="square" rtlCol="0">
            <a:spAutoFit/>
          </a:bodyPr>
          <a:lstStyle/>
          <a:p>
            <a:r>
              <a:rPr lang="en-AU" sz="3200" dirty="0">
                <a:solidFill>
                  <a:srgbClr val="FFFF99"/>
                </a:solidFill>
              </a:rPr>
              <a:t>Listening Circles</a:t>
            </a:r>
          </a:p>
        </p:txBody>
      </p:sp>
      <p:sp>
        <p:nvSpPr>
          <p:cNvPr id="5" name="TextBox 4">
            <a:extLst>
              <a:ext uri="{FF2B5EF4-FFF2-40B4-BE49-F238E27FC236}">
                <a16:creationId xmlns:a16="http://schemas.microsoft.com/office/drawing/2014/main" xmlns="" id="{4C37F4EE-63C8-46BD-82E2-CBB0D4C39142}"/>
              </a:ext>
            </a:extLst>
          </p:cNvPr>
          <p:cNvSpPr txBox="1"/>
          <p:nvPr/>
        </p:nvSpPr>
        <p:spPr>
          <a:xfrm>
            <a:off x="8827476" y="1512830"/>
            <a:ext cx="3460809" cy="1077218"/>
          </a:xfrm>
          <a:prstGeom prst="rect">
            <a:avLst/>
          </a:prstGeom>
          <a:noFill/>
        </p:spPr>
        <p:txBody>
          <a:bodyPr wrap="square" rtlCol="0">
            <a:spAutoFit/>
          </a:bodyPr>
          <a:lstStyle/>
          <a:p>
            <a:r>
              <a:rPr lang="en-AU" sz="3200" dirty="0">
                <a:solidFill>
                  <a:srgbClr val="FFFF99"/>
                </a:solidFill>
              </a:rPr>
              <a:t>Ignatian Spirituality Project</a:t>
            </a:r>
          </a:p>
        </p:txBody>
      </p:sp>
      <p:sp>
        <p:nvSpPr>
          <p:cNvPr id="6" name="TextBox 5">
            <a:extLst>
              <a:ext uri="{FF2B5EF4-FFF2-40B4-BE49-F238E27FC236}">
                <a16:creationId xmlns:a16="http://schemas.microsoft.com/office/drawing/2014/main" xmlns="" id="{C547BAC1-814F-4199-8EF4-3BF23910AF33}"/>
              </a:ext>
            </a:extLst>
          </p:cNvPr>
          <p:cNvSpPr txBox="1"/>
          <p:nvPr/>
        </p:nvSpPr>
        <p:spPr>
          <a:xfrm>
            <a:off x="146538" y="2164286"/>
            <a:ext cx="3460809" cy="1077218"/>
          </a:xfrm>
          <a:prstGeom prst="rect">
            <a:avLst/>
          </a:prstGeom>
          <a:noFill/>
        </p:spPr>
        <p:txBody>
          <a:bodyPr wrap="square" rtlCol="0">
            <a:spAutoFit/>
          </a:bodyPr>
          <a:lstStyle/>
          <a:p>
            <a:r>
              <a:rPr lang="en-AU" sz="3200" dirty="0">
                <a:solidFill>
                  <a:srgbClr val="FFFF99"/>
                </a:solidFill>
              </a:rPr>
              <a:t>End of life care for the homeless</a:t>
            </a:r>
          </a:p>
        </p:txBody>
      </p:sp>
      <p:sp>
        <p:nvSpPr>
          <p:cNvPr id="7" name="TextBox 6">
            <a:extLst>
              <a:ext uri="{FF2B5EF4-FFF2-40B4-BE49-F238E27FC236}">
                <a16:creationId xmlns:a16="http://schemas.microsoft.com/office/drawing/2014/main" xmlns="" id="{CCF569DD-5227-4394-9E80-F412791D5B8A}"/>
              </a:ext>
            </a:extLst>
          </p:cNvPr>
          <p:cNvSpPr txBox="1"/>
          <p:nvPr/>
        </p:nvSpPr>
        <p:spPr>
          <a:xfrm>
            <a:off x="146538" y="3374867"/>
            <a:ext cx="3460809" cy="2062103"/>
          </a:xfrm>
          <a:prstGeom prst="rect">
            <a:avLst/>
          </a:prstGeom>
          <a:noFill/>
        </p:spPr>
        <p:txBody>
          <a:bodyPr wrap="square" rtlCol="0">
            <a:spAutoFit/>
          </a:bodyPr>
          <a:lstStyle/>
          <a:p>
            <a:r>
              <a:rPr lang="en-AU" sz="3200" dirty="0">
                <a:solidFill>
                  <a:srgbClr val="FFFF99"/>
                </a:solidFill>
              </a:rPr>
              <a:t>Formation for those present in the fringes</a:t>
            </a:r>
          </a:p>
          <a:p>
            <a:r>
              <a:rPr lang="en-AU" sz="3200" dirty="0">
                <a:solidFill>
                  <a:srgbClr val="FFFF99"/>
                </a:solidFill>
              </a:rPr>
              <a:t>and </a:t>
            </a:r>
            <a:r>
              <a:rPr lang="en-AU" sz="3200" dirty="0" err="1">
                <a:solidFill>
                  <a:srgbClr val="FFFF99"/>
                </a:solidFill>
              </a:rPr>
              <a:t>supervison</a:t>
            </a:r>
            <a:endParaRPr lang="en-AU" sz="3200" dirty="0">
              <a:solidFill>
                <a:srgbClr val="FFFF99"/>
              </a:solidFill>
            </a:endParaRPr>
          </a:p>
        </p:txBody>
      </p:sp>
      <p:sp>
        <p:nvSpPr>
          <p:cNvPr id="8" name="TextBox 7">
            <a:extLst>
              <a:ext uri="{FF2B5EF4-FFF2-40B4-BE49-F238E27FC236}">
                <a16:creationId xmlns:a16="http://schemas.microsoft.com/office/drawing/2014/main" xmlns="" id="{AD9465EB-1DAC-45F8-81C5-501CE1B727D5}"/>
              </a:ext>
            </a:extLst>
          </p:cNvPr>
          <p:cNvSpPr txBox="1"/>
          <p:nvPr/>
        </p:nvSpPr>
        <p:spPr>
          <a:xfrm>
            <a:off x="228599" y="664459"/>
            <a:ext cx="3460809" cy="584775"/>
          </a:xfrm>
          <a:prstGeom prst="rect">
            <a:avLst/>
          </a:prstGeom>
          <a:noFill/>
        </p:spPr>
        <p:txBody>
          <a:bodyPr wrap="square" rtlCol="0">
            <a:spAutoFit/>
          </a:bodyPr>
          <a:lstStyle/>
          <a:p>
            <a:r>
              <a:rPr lang="en-AU" sz="3200" dirty="0">
                <a:solidFill>
                  <a:srgbClr val="FFFF99"/>
                </a:solidFill>
              </a:rPr>
              <a:t>Networking</a:t>
            </a:r>
          </a:p>
        </p:txBody>
      </p:sp>
      <p:sp>
        <p:nvSpPr>
          <p:cNvPr id="9" name="TextBox 8">
            <a:extLst>
              <a:ext uri="{FF2B5EF4-FFF2-40B4-BE49-F238E27FC236}">
                <a16:creationId xmlns:a16="http://schemas.microsoft.com/office/drawing/2014/main" xmlns="" id="{03A671EE-467A-4154-89E4-7B49D5099D00}"/>
              </a:ext>
            </a:extLst>
          </p:cNvPr>
          <p:cNvSpPr txBox="1"/>
          <p:nvPr/>
        </p:nvSpPr>
        <p:spPr>
          <a:xfrm>
            <a:off x="187568" y="1386442"/>
            <a:ext cx="3460809" cy="584775"/>
          </a:xfrm>
          <a:prstGeom prst="rect">
            <a:avLst/>
          </a:prstGeom>
          <a:noFill/>
        </p:spPr>
        <p:txBody>
          <a:bodyPr wrap="square" rtlCol="0">
            <a:spAutoFit/>
          </a:bodyPr>
          <a:lstStyle/>
          <a:p>
            <a:r>
              <a:rPr lang="en-AU" sz="3200" dirty="0">
                <a:solidFill>
                  <a:srgbClr val="FFFF99"/>
                </a:solidFill>
              </a:rPr>
              <a:t>Facilitation</a:t>
            </a:r>
          </a:p>
        </p:txBody>
      </p:sp>
      <p:sp>
        <p:nvSpPr>
          <p:cNvPr id="10" name="TextBox 9">
            <a:extLst>
              <a:ext uri="{FF2B5EF4-FFF2-40B4-BE49-F238E27FC236}">
                <a16:creationId xmlns:a16="http://schemas.microsoft.com/office/drawing/2014/main" xmlns="" id="{C37C24F3-7FD5-479B-AAF7-BAB4EF65954A}"/>
              </a:ext>
            </a:extLst>
          </p:cNvPr>
          <p:cNvSpPr txBox="1"/>
          <p:nvPr/>
        </p:nvSpPr>
        <p:spPr>
          <a:xfrm>
            <a:off x="8827476" y="894714"/>
            <a:ext cx="3460809" cy="584775"/>
          </a:xfrm>
          <a:prstGeom prst="rect">
            <a:avLst/>
          </a:prstGeom>
          <a:noFill/>
        </p:spPr>
        <p:txBody>
          <a:bodyPr wrap="square" rtlCol="0">
            <a:spAutoFit/>
          </a:bodyPr>
          <a:lstStyle/>
          <a:p>
            <a:r>
              <a:rPr lang="en-AU" sz="3200" dirty="0">
                <a:solidFill>
                  <a:srgbClr val="FFFF99"/>
                </a:solidFill>
              </a:rPr>
              <a:t>Reflection Days</a:t>
            </a:r>
          </a:p>
        </p:txBody>
      </p:sp>
      <p:sp>
        <p:nvSpPr>
          <p:cNvPr id="11" name="TextBox 10">
            <a:extLst>
              <a:ext uri="{FF2B5EF4-FFF2-40B4-BE49-F238E27FC236}">
                <a16:creationId xmlns:a16="http://schemas.microsoft.com/office/drawing/2014/main" xmlns="" id="{53FA7856-6C67-4D24-B851-6DED69C0B895}"/>
              </a:ext>
            </a:extLst>
          </p:cNvPr>
          <p:cNvSpPr txBox="1"/>
          <p:nvPr/>
        </p:nvSpPr>
        <p:spPr>
          <a:xfrm>
            <a:off x="8856782" y="243257"/>
            <a:ext cx="3460809" cy="584775"/>
          </a:xfrm>
          <a:prstGeom prst="rect">
            <a:avLst/>
          </a:prstGeom>
          <a:noFill/>
        </p:spPr>
        <p:txBody>
          <a:bodyPr wrap="square" rtlCol="0">
            <a:spAutoFit/>
          </a:bodyPr>
          <a:lstStyle/>
          <a:p>
            <a:r>
              <a:rPr lang="en-AU" sz="3200" dirty="0">
                <a:solidFill>
                  <a:srgbClr val="FFFF99"/>
                </a:solidFill>
              </a:rPr>
              <a:t>Retreats</a:t>
            </a:r>
          </a:p>
        </p:txBody>
      </p:sp>
    </p:spTree>
    <p:extLst>
      <p:ext uri="{BB962C8B-B14F-4D97-AF65-F5344CB8AC3E}">
        <p14:creationId xmlns:p14="http://schemas.microsoft.com/office/powerpoint/2010/main" val="161762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0AC52F-2C6D-4BC3-BE67-26C8D3656A7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xmlns="" id="{4C00BBF1-C639-4608-A6D2-91C6ED5B35F8}"/>
              </a:ext>
            </a:extLst>
          </p:cNvPr>
          <p:cNvSpPr>
            <a:spLocks noGrp="1"/>
          </p:cNvSpPr>
          <p:nvPr>
            <p:ph idx="1"/>
          </p:nvPr>
        </p:nvSpPr>
        <p:spPr/>
        <p:txBody>
          <a:bodyPr/>
          <a:lstStyle/>
          <a:p>
            <a:r>
              <a:rPr lang="en-AU" dirty="0"/>
              <a:t>“The Church exists to bring about an encounter with the visceral love of God’s mercy.  To do this the Church must go outside to look where people live, where they suffer, where they hope.  The Christian message is transmitted by embracing those in difficulty, by embracing the outcast, the marginalized.” </a:t>
            </a:r>
            <a:r>
              <a:rPr lang="en-AU" i="1" dirty="0"/>
              <a:t>Pope Francis</a:t>
            </a:r>
          </a:p>
          <a:p>
            <a:endParaRPr lang="en-AU" i="1" dirty="0"/>
          </a:p>
          <a:p>
            <a:endParaRPr lang="en-AU" dirty="0"/>
          </a:p>
        </p:txBody>
      </p:sp>
    </p:spTree>
    <p:extLst>
      <p:ext uri="{BB962C8B-B14F-4D97-AF65-F5344CB8AC3E}">
        <p14:creationId xmlns:p14="http://schemas.microsoft.com/office/powerpoint/2010/main" val="529217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0AC52F-2C6D-4BC3-BE67-26C8D3656A7F}"/>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xmlns="" id="{4C00BBF1-C639-4608-A6D2-91C6ED5B35F8}"/>
              </a:ext>
            </a:extLst>
          </p:cNvPr>
          <p:cNvSpPr>
            <a:spLocks noGrp="1"/>
          </p:cNvSpPr>
          <p:nvPr>
            <p:ph idx="1"/>
          </p:nvPr>
        </p:nvSpPr>
        <p:spPr/>
        <p:txBody>
          <a:bodyPr/>
          <a:lstStyle/>
          <a:p>
            <a:r>
              <a:rPr lang="en-AU" dirty="0"/>
              <a:t>“The Church exists to bring about an encounter with the visceral love of God’s mercy.  To do this the Church must go outside to look where people live, where they suffer, where they hope.  The Christian message is transmitted by embracing those in difficulty, by embracing the outcast, the marginalized.” </a:t>
            </a:r>
            <a:r>
              <a:rPr lang="en-AU" i="1" dirty="0"/>
              <a:t>Pope Francis</a:t>
            </a:r>
          </a:p>
          <a:p>
            <a:endParaRPr lang="en-AU" i="1" dirty="0"/>
          </a:p>
          <a:p>
            <a:r>
              <a:rPr lang="en-AU" i="1" dirty="0"/>
              <a:t>I believe many are devoting their time, energy, their lives to feeding the hungry, sheltering the homeless, clothing the naked, visiting the sick and imprisoned.</a:t>
            </a:r>
            <a:endParaRPr lang="en-AU" dirty="0"/>
          </a:p>
          <a:p>
            <a:endParaRPr lang="en-AU" dirty="0"/>
          </a:p>
        </p:txBody>
      </p:sp>
    </p:spTree>
    <p:extLst>
      <p:ext uri="{BB962C8B-B14F-4D97-AF65-F5344CB8AC3E}">
        <p14:creationId xmlns:p14="http://schemas.microsoft.com/office/powerpoint/2010/main" val="21777130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EC617-1979-43D8-92F1-EAF9C5F6146D}"/>
              </a:ext>
            </a:extLst>
          </p:cNvPr>
          <p:cNvSpPr>
            <a:spLocks noGrp="1"/>
          </p:cNvSpPr>
          <p:nvPr>
            <p:ph type="title"/>
          </p:nvPr>
        </p:nvSpPr>
        <p:spPr/>
        <p:txBody>
          <a:bodyPr/>
          <a:lstStyle/>
          <a:p>
            <a:endParaRPr lang="en-AU"/>
          </a:p>
        </p:txBody>
      </p:sp>
      <p:pic>
        <p:nvPicPr>
          <p:cNvPr id="2052" name="Picture 4" descr="https://www.simplypsychology.org/maslow-5.jpg">
            <a:extLst>
              <a:ext uri="{FF2B5EF4-FFF2-40B4-BE49-F238E27FC236}">
                <a16:creationId xmlns:a16="http://schemas.microsoft.com/office/drawing/2014/main" xmlns="" id="{2385406A-3204-4FE8-9711-A19006A2A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8" y="1223447"/>
            <a:ext cx="6286565"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31B4DDA9-5984-49C2-B38C-D4F1E56998C0}"/>
              </a:ext>
            </a:extLst>
          </p:cNvPr>
          <p:cNvSpPr>
            <a:spLocks noGrp="1"/>
          </p:cNvSpPr>
          <p:nvPr>
            <p:ph idx="1"/>
          </p:nvPr>
        </p:nvSpPr>
        <p:spPr/>
        <p:txBody>
          <a:bodyPr/>
          <a:lstStyle/>
          <a:p>
            <a:endParaRPr lang="en-AU"/>
          </a:p>
        </p:txBody>
      </p:sp>
    </p:spTree>
    <p:extLst>
      <p:ext uri="{BB962C8B-B14F-4D97-AF65-F5344CB8AC3E}">
        <p14:creationId xmlns:p14="http://schemas.microsoft.com/office/powerpoint/2010/main" val="13842092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EC617-1979-43D8-92F1-EAF9C5F6146D}"/>
              </a:ext>
            </a:extLst>
          </p:cNvPr>
          <p:cNvSpPr>
            <a:spLocks noGrp="1"/>
          </p:cNvSpPr>
          <p:nvPr>
            <p:ph type="title"/>
          </p:nvPr>
        </p:nvSpPr>
        <p:spPr/>
        <p:txBody>
          <a:bodyPr/>
          <a:lstStyle/>
          <a:p>
            <a:endParaRPr lang="en-AU"/>
          </a:p>
        </p:txBody>
      </p:sp>
      <p:pic>
        <p:nvPicPr>
          <p:cNvPr id="2052" name="Picture 4" descr="https://www.simplypsychology.org/maslow-5.jpg">
            <a:extLst>
              <a:ext uri="{FF2B5EF4-FFF2-40B4-BE49-F238E27FC236}">
                <a16:creationId xmlns:a16="http://schemas.microsoft.com/office/drawing/2014/main" xmlns="" id="{2385406A-3204-4FE8-9711-A19006A2A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8" y="1223447"/>
            <a:ext cx="6286565" cy="468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lightningpath.org/files/Correctedbasicneeds1.jpg">
            <a:extLst>
              <a:ext uri="{FF2B5EF4-FFF2-40B4-BE49-F238E27FC236}">
                <a16:creationId xmlns:a16="http://schemas.microsoft.com/office/drawing/2014/main" xmlns="" id="{BD1E82B8-AD16-4A95-8676-8D3F80E71B9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372524" y="1223447"/>
            <a:ext cx="5819476" cy="46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3338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EC617-1979-43D8-92F1-EAF9C5F6146D}"/>
              </a:ext>
            </a:extLst>
          </p:cNvPr>
          <p:cNvSpPr>
            <a:spLocks noGrp="1"/>
          </p:cNvSpPr>
          <p:nvPr>
            <p:ph type="title"/>
          </p:nvPr>
        </p:nvSpPr>
        <p:spPr>
          <a:xfrm>
            <a:off x="838200" y="365125"/>
            <a:ext cx="10515600" cy="1325563"/>
          </a:xfrm>
        </p:spPr>
        <p:txBody>
          <a:bodyPr/>
          <a:lstStyle/>
          <a:p>
            <a:endParaRPr lang="en-AU"/>
          </a:p>
        </p:txBody>
      </p:sp>
      <p:pic>
        <p:nvPicPr>
          <p:cNvPr id="2052" name="Picture 4" descr="https://www.simplypsychology.org/maslow-5.jpg">
            <a:extLst>
              <a:ext uri="{FF2B5EF4-FFF2-40B4-BE49-F238E27FC236}">
                <a16:creationId xmlns:a16="http://schemas.microsoft.com/office/drawing/2014/main" xmlns="" id="{2385406A-3204-4FE8-9711-A19006A2AD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598" y="1223447"/>
            <a:ext cx="6286565" cy="4680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xmlns="" id="{7AC1B2F9-FFB0-4336-846D-8ECB36762375}"/>
              </a:ext>
            </a:extLst>
          </p:cNvPr>
          <p:cNvSpPr>
            <a:spLocks noGrp="1"/>
          </p:cNvSpPr>
          <p:nvPr>
            <p:ph idx="1"/>
          </p:nvPr>
        </p:nvSpPr>
        <p:spPr>
          <a:xfrm>
            <a:off x="838200" y="1825625"/>
            <a:ext cx="10515600" cy="4351338"/>
          </a:xfrm>
        </p:spPr>
        <p:txBody>
          <a:bodyPr/>
          <a:lstStyle/>
          <a:p>
            <a:endParaRPr lang="en-AU" dirty="0"/>
          </a:p>
        </p:txBody>
      </p:sp>
      <p:pic>
        <p:nvPicPr>
          <p:cNvPr id="8" name="Picture 2" descr="enter image description here">
            <a:extLst>
              <a:ext uri="{FF2B5EF4-FFF2-40B4-BE49-F238E27FC236}">
                <a16:creationId xmlns:a16="http://schemas.microsoft.com/office/drawing/2014/main" xmlns="" id="{F5F51A4E-48C8-445E-9302-16DC60E13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635" y="845031"/>
            <a:ext cx="5468882" cy="533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903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BC81133-B2EA-45D5-BD9D-47EEB9C9DB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87"/>
          <a:stretch/>
        </p:blipFill>
        <p:spPr>
          <a:xfrm>
            <a:off x="0" y="-879221"/>
            <a:ext cx="12192000" cy="6857990"/>
          </a:xfrm>
          <a:prstGeom prst="rect">
            <a:avLst/>
          </a:prstGeom>
        </p:spPr>
      </p:pic>
      <p:sp>
        <p:nvSpPr>
          <p:cNvPr id="2" name="Title 1">
            <a:extLst>
              <a:ext uri="{FF2B5EF4-FFF2-40B4-BE49-F238E27FC236}">
                <a16:creationId xmlns:a16="http://schemas.microsoft.com/office/drawing/2014/main" xmlns="" id="{ED78FBB5-BC2F-4BB2-A8A5-77A77499A6F4}"/>
              </a:ext>
            </a:extLst>
          </p:cNvPr>
          <p:cNvSpPr>
            <a:spLocks noGrp="1"/>
          </p:cNvSpPr>
          <p:nvPr>
            <p:ph type="ctrTitle"/>
          </p:nvPr>
        </p:nvSpPr>
        <p:spPr>
          <a:xfrm>
            <a:off x="0" y="5392616"/>
            <a:ext cx="12127522" cy="1282529"/>
          </a:xfrm>
        </p:spPr>
        <p:txBody>
          <a:bodyPr vert="horz" lIns="91440" tIns="45720" rIns="91440" bIns="45720" rtlCol="0" anchor="ctr">
            <a:normAutofit/>
          </a:bodyPr>
          <a:lstStyle/>
          <a:p>
            <a:r>
              <a:rPr lang="en-US" sz="3400" dirty="0">
                <a:solidFill>
                  <a:schemeClr val="accent6">
                    <a:lumMod val="20000"/>
                    <a:lumOff val="80000"/>
                  </a:schemeClr>
                </a:solidFill>
              </a:rPr>
              <a:t>One sentence to share, say it on a breath…..</a:t>
            </a:r>
            <a:br>
              <a:rPr lang="en-US" sz="3400" dirty="0">
                <a:solidFill>
                  <a:schemeClr val="accent6">
                    <a:lumMod val="20000"/>
                    <a:lumOff val="80000"/>
                  </a:schemeClr>
                </a:solidFill>
              </a:rPr>
            </a:br>
            <a:r>
              <a:rPr lang="en-US" sz="3400" dirty="0">
                <a:solidFill>
                  <a:schemeClr val="accent6">
                    <a:lumMod val="20000"/>
                    <a:lumOff val="80000"/>
                  </a:schemeClr>
                </a:solidFill>
              </a:rPr>
              <a:t>Name, Where you are from, Why have you come.</a:t>
            </a:r>
          </a:p>
        </p:txBody>
      </p:sp>
      <p:sp>
        <p:nvSpPr>
          <p:cNvPr id="4" name="Title 1">
            <a:extLst>
              <a:ext uri="{FF2B5EF4-FFF2-40B4-BE49-F238E27FC236}">
                <a16:creationId xmlns:a16="http://schemas.microsoft.com/office/drawing/2014/main" xmlns="" id="{1E0FE25B-C999-4E80-AC63-79FCD71E2CFD}"/>
              </a:ext>
            </a:extLst>
          </p:cNvPr>
          <p:cNvSpPr txBox="1">
            <a:spLocks/>
          </p:cNvSpPr>
          <p:nvPr/>
        </p:nvSpPr>
        <p:spPr>
          <a:xfrm>
            <a:off x="4472354" y="4824047"/>
            <a:ext cx="3569677" cy="80889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sz="4800" b="1" dirty="0">
                <a:solidFill>
                  <a:schemeClr val="accent6">
                    <a:lumMod val="40000"/>
                    <a:lumOff val="60000"/>
                  </a:schemeClr>
                </a:solidFill>
              </a:rPr>
              <a:t>Introductions</a:t>
            </a:r>
          </a:p>
        </p:txBody>
      </p:sp>
    </p:spTree>
    <p:extLst>
      <p:ext uri="{BB962C8B-B14F-4D97-AF65-F5344CB8AC3E}">
        <p14:creationId xmlns:p14="http://schemas.microsoft.com/office/powerpoint/2010/main" val="2211524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FEC617-1979-43D8-92F1-EAF9C5F6146D}"/>
              </a:ext>
            </a:extLst>
          </p:cNvPr>
          <p:cNvSpPr>
            <a:spLocks noGrp="1"/>
          </p:cNvSpPr>
          <p:nvPr>
            <p:ph type="title"/>
          </p:nvPr>
        </p:nvSpPr>
        <p:spPr>
          <a:xfrm>
            <a:off x="838200" y="365125"/>
            <a:ext cx="10515600" cy="1325563"/>
          </a:xfrm>
        </p:spPr>
        <p:txBody>
          <a:bodyPr/>
          <a:lstStyle/>
          <a:p>
            <a:endParaRPr lang="en-AU"/>
          </a:p>
        </p:txBody>
      </p:sp>
      <p:sp>
        <p:nvSpPr>
          <p:cNvPr id="3" name="Content Placeholder 2">
            <a:extLst>
              <a:ext uri="{FF2B5EF4-FFF2-40B4-BE49-F238E27FC236}">
                <a16:creationId xmlns:a16="http://schemas.microsoft.com/office/drawing/2014/main" xmlns="" id="{7AC1B2F9-FFB0-4336-846D-8ECB36762375}"/>
              </a:ext>
            </a:extLst>
          </p:cNvPr>
          <p:cNvSpPr>
            <a:spLocks noGrp="1"/>
          </p:cNvSpPr>
          <p:nvPr>
            <p:ph idx="1"/>
          </p:nvPr>
        </p:nvSpPr>
        <p:spPr>
          <a:xfrm>
            <a:off x="838200" y="1825625"/>
            <a:ext cx="10515600" cy="4351338"/>
          </a:xfrm>
        </p:spPr>
        <p:txBody>
          <a:bodyPr/>
          <a:lstStyle/>
          <a:p>
            <a:endParaRPr lang="en-AU" dirty="0"/>
          </a:p>
        </p:txBody>
      </p:sp>
      <p:pic>
        <p:nvPicPr>
          <p:cNvPr id="8" name="Picture 2" descr="enter image description here">
            <a:extLst>
              <a:ext uri="{FF2B5EF4-FFF2-40B4-BE49-F238E27FC236}">
                <a16:creationId xmlns:a16="http://schemas.microsoft.com/office/drawing/2014/main" xmlns="" id="{F5F51A4E-48C8-445E-9302-16DC60E13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635" y="845031"/>
            <a:ext cx="5468882" cy="533193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uncaptioned">
            <a:extLst>
              <a:ext uri="{FF2B5EF4-FFF2-40B4-BE49-F238E27FC236}">
                <a16:creationId xmlns:a16="http://schemas.microsoft.com/office/drawing/2014/main" xmlns="" id="{FC9436F0-FC42-4DFA-86B3-E06B2AD888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145"/>
          <a:stretch/>
        </p:blipFill>
        <p:spPr bwMode="auto">
          <a:xfrm>
            <a:off x="424329" y="845031"/>
            <a:ext cx="5779327" cy="5331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253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A161FB6-2EC9-4BCB-A457-E1627D99CC99}"/>
              </a:ext>
            </a:extLst>
          </p:cNvPr>
          <p:cNvSpPr>
            <a:spLocks noGrp="1"/>
          </p:cNvSpPr>
          <p:nvPr>
            <p:ph idx="1"/>
          </p:nvPr>
        </p:nvSpPr>
        <p:spPr>
          <a:xfrm>
            <a:off x="199291" y="289901"/>
            <a:ext cx="11775831" cy="6398113"/>
          </a:xfrm>
        </p:spPr>
        <p:txBody>
          <a:bodyPr>
            <a:normAutofit/>
          </a:bodyPr>
          <a:lstStyle/>
          <a:p>
            <a:pPr marL="0" indent="0">
              <a:buNone/>
            </a:pPr>
            <a:r>
              <a:rPr lang="en-AU" dirty="0"/>
              <a:t>“</a:t>
            </a:r>
            <a:r>
              <a:rPr lang="en-AU" i="1" dirty="0"/>
              <a:t>In our loneliness and isolation, there is a deep longing, a yearning, usually unconscious or ignored, to belong, to be connected to a larger whole, to not be anonymous, to be seen and known.  For relationality, exchange, give and take, especially on an emotional plane, is how we are reminded that we have a place in this world, how we know in our hearts that we do belong.” </a:t>
            </a:r>
            <a:br>
              <a:rPr lang="en-AU" i="1" dirty="0"/>
            </a:br>
            <a:r>
              <a:rPr lang="en-AU" sz="2400" dirty="0"/>
              <a:t>John Kabat-Zinn.  </a:t>
            </a:r>
            <a:r>
              <a:rPr lang="en-AU" sz="2400" i="1" dirty="0"/>
              <a:t>Coming to Our Senses: Healing Ourselves and The World Through Mindfulness</a:t>
            </a:r>
            <a:r>
              <a:rPr lang="en-AU" sz="2400" dirty="0"/>
              <a:t>. (New York: Hyperion, 2005), 144</a:t>
            </a:r>
          </a:p>
          <a:p>
            <a:pPr marL="0" indent="0">
              <a:buNone/>
            </a:pPr>
            <a:endParaRPr lang="en-AU" sz="2400" dirty="0"/>
          </a:p>
          <a:p>
            <a:pPr marL="0" indent="0">
              <a:buNone/>
            </a:pPr>
            <a:endParaRPr lang="en-AU" i="1" dirty="0"/>
          </a:p>
          <a:p>
            <a:endParaRPr lang="en-AU" dirty="0"/>
          </a:p>
        </p:txBody>
      </p:sp>
      <p:pic>
        <p:nvPicPr>
          <p:cNvPr id="4" name="Picture 3">
            <a:extLst>
              <a:ext uri="{FF2B5EF4-FFF2-40B4-BE49-F238E27FC236}">
                <a16:creationId xmlns:a16="http://schemas.microsoft.com/office/drawing/2014/main" xmlns="" id="{EFCF3485-755D-406D-87FB-246AF86FCA89}"/>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7787"/>
          <a:stretch/>
        </p:blipFill>
        <p:spPr>
          <a:xfrm>
            <a:off x="-1" y="10"/>
            <a:ext cx="12192000" cy="6857990"/>
          </a:xfrm>
          <a:prstGeom prst="rect">
            <a:avLst/>
          </a:prstGeom>
        </p:spPr>
      </p:pic>
    </p:spTree>
    <p:extLst>
      <p:ext uri="{BB962C8B-B14F-4D97-AF65-F5344CB8AC3E}">
        <p14:creationId xmlns:p14="http://schemas.microsoft.com/office/powerpoint/2010/main" val="2341672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BA161FB6-2EC9-4BCB-A457-E1627D99CC99}"/>
              </a:ext>
            </a:extLst>
          </p:cNvPr>
          <p:cNvSpPr>
            <a:spLocks noGrp="1"/>
          </p:cNvSpPr>
          <p:nvPr>
            <p:ph idx="1"/>
          </p:nvPr>
        </p:nvSpPr>
        <p:spPr>
          <a:xfrm>
            <a:off x="199291" y="289901"/>
            <a:ext cx="11775831" cy="6398113"/>
          </a:xfrm>
        </p:spPr>
        <p:txBody>
          <a:bodyPr>
            <a:normAutofit/>
          </a:bodyPr>
          <a:lstStyle/>
          <a:p>
            <a:pPr marL="0" indent="0">
              <a:buNone/>
            </a:pPr>
            <a:r>
              <a:rPr lang="en-AU" dirty="0"/>
              <a:t>“</a:t>
            </a:r>
            <a:r>
              <a:rPr lang="en-AU" i="1" dirty="0"/>
              <a:t>In our loneliness and isolation, there is a deep longing, a yearning, usually unconscious or ignored, to belong, to be connected to a larger whole, to not be anonymous, to be seen and known.  For relationality, exchange, give and take, especially on an emotional plane, is how we are reminded that we have a place in this world, how we know in our hearts that we do belong.” </a:t>
            </a:r>
            <a:br>
              <a:rPr lang="en-AU" i="1" dirty="0"/>
            </a:br>
            <a:r>
              <a:rPr lang="en-AU" sz="2400" dirty="0"/>
              <a:t>John Kabat-Zinn.  </a:t>
            </a:r>
            <a:r>
              <a:rPr lang="en-AU" sz="2400" i="1" dirty="0"/>
              <a:t>Coming to Our Senses: Healing Ourselves and The World Through Mindfulness</a:t>
            </a:r>
            <a:r>
              <a:rPr lang="en-AU" sz="2400" dirty="0"/>
              <a:t>. (New York: Hyperion, 2005), 144</a:t>
            </a:r>
          </a:p>
          <a:p>
            <a:pPr marL="0" indent="0">
              <a:buNone/>
            </a:pPr>
            <a:endParaRPr lang="en-AU" sz="2400" dirty="0"/>
          </a:p>
          <a:p>
            <a:pPr marL="0" indent="0">
              <a:buNone/>
            </a:pPr>
            <a:r>
              <a:rPr lang="en-AU" i="1" dirty="0"/>
              <a:t>“…many individuals, I think, are driven to talking to themselves and to the mannequins of their lives, because no one around them listens to them or cares about them.  They are not mentally ill, they are just lonely.  Some folk connect more with cockroaches, mice, cats dogs, birds and plants in their SRO (single room occupancy hotels) rooms than they do with other human beings.  This is not so much by choice, as it is as a result of the poison of human disregard</a:t>
            </a:r>
            <a:r>
              <a:rPr lang="en-AU" dirty="0"/>
              <a:t>.”    </a:t>
            </a:r>
          </a:p>
          <a:p>
            <a:pPr marL="0" indent="0">
              <a:buNone/>
            </a:pPr>
            <a:r>
              <a:rPr lang="en-AU" sz="2400" dirty="0"/>
              <a:t>Gary Smith. </a:t>
            </a:r>
            <a:r>
              <a:rPr lang="en-AU" sz="2400" i="1" dirty="0"/>
              <a:t>Radical Compassion: Finding Christ in the Heart of the Poor.</a:t>
            </a:r>
            <a:r>
              <a:rPr lang="en-AU" sz="2400" dirty="0"/>
              <a:t>  (Chicago: Loyola Press, 2002), 28</a:t>
            </a:r>
          </a:p>
          <a:p>
            <a:endParaRPr lang="en-AU" dirty="0"/>
          </a:p>
        </p:txBody>
      </p:sp>
      <p:pic>
        <p:nvPicPr>
          <p:cNvPr id="4" name="Picture 3">
            <a:extLst>
              <a:ext uri="{FF2B5EF4-FFF2-40B4-BE49-F238E27FC236}">
                <a16:creationId xmlns:a16="http://schemas.microsoft.com/office/drawing/2014/main" xmlns="" id="{89094764-0FBF-4DB2-B11B-88BFCF0DB10D}"/>
              </a:ext>
            </a:extLst>
          </p:cNvPr>
          <p:cNvPicPr>
            <a:picLocks noChangeAspect="1"/>
          </p:cNvPicPr>
          <p:nvPr/>
        </p:nvPicPr>
        <p:blipFill rotWithShape="1">
          <a:blip r:embed="rId2" cstate="print">
            <a:alphaModFix amt="35000"/>
            <a:extLst>
              <a:ext uri="{28A0092B-C50C-407E-A947-70E740481C1C}">
                <a14:useLocalDpi xmlns:a14="http://schemas.microsoft.com/office/drawing/2010/main" val="0"/>
              </a:ext>
            </a:extLst>
          </a:blip>
          <a:srcRect t="7787"/>
          <a:stretch/>
        </p:blipFill>
        <p:spPr>
          <a:xfrm>
            <a:off x="-1" y="10"/>
            <a:ext cx="12192000" cy="6857990"/>
          </a:xfrm>
          <a:prstGeom prst="rect">
            <a:avLst/>
          </a:prstGeom>
        </p:spPr>
      </p:pic>
    </p:spTree>
    <p:extLst>
      <p:ext uri="{BB962C8B-B14F-4D97-AF65-F5344CB8AC3E}">
        <p14:creationId xmlns:p14="http://schemas.microsoft.com/office/powerpoint/2010/main" val="22990422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hildren's feast">
            <a:extLst>
              <a:ext uri="{FF2B5EF4-FFF2-40B4-BE49-F238E27FC236}">
                <a16:creationId xmlns:a16="http://schemas.microsoft.com/office/drawing/2014/main" xmlns="" id="{C7D2B183-2A2F-4B53-B390-389DF81E1D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3" y="0"/>
            <a:ext cx="11988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xmlns="" id="{71899EA9-7820-468E-9620-2578B50252F8}"/>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AU"/>
              <a:t>Banquets are not just about the food</a:t>
            </a:r>
            <a:endParaRPr lang="en-AU" dirty="0"/>
          </a:p>
        </p:txBody>
      </p:sp>
    </p:spTree>
    <p:extLst>
      <p:ext uri="{BB962C8B-B14F-4D97-AF65-F5344CB8AC3E}">
        <p14:creationId xmlns:p14="http://schemas.microsoft.com/office/powerpoint/2010/main" val="34817626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hildren's feast">
            <a:extLst>
              <a:ext uri="{FF2B5EF4-FFF2-40B4-BE49-F238E27FC236}">
                <a16:creationId xmlns:a16="http://schemas.microsoft.com/office/drawing/2014/main" xmlns="" id="{C695E891-03DA-4D79-948D-8202CBA87284}"/>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a:stretch>
            <a:fillRect/>
          </a:stretch>
        </p:blipFill>
        <p:spPr bwMode="auto">
          <a:xfrm>
            <a:off x="47813" y="0"/>
            <a:ext cx="11988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xmlns="" id="{98464F8C-FFD2-4E49-AA47-4E4220AE4E38}"/>
              </a:ext>
            </a:extLst>
          </p:cNvPr>
          <p:cNvSpPr>
            <a:spLocks noGrp="1"/>
          </p:cNvSpPr>
          <p:nvPr>
            <p:ph type="title"/>
          </p:nvPr>
        </p:nvSpPr>
        <p:spPr/>
        <p:txBody>
          <a:bodyPr/>
          <a:lstStyle/>
          <a:p>
            <a:r>
              <a:rPr lang="en-AU" dirty="0">
                <a:solidFill>
                  <a:srgbClr val="FFFF99"/>
                </a:solidFill>
              </a:rPr>
              <a:t>What possible spiritual banquets can we invite people to?</a:t>
            </a:r>
          </a:p>
        </p:txBody>
      </p:sp>
      <p:sp>
        <p:nvSpPr>
          <p:cNvPr id="3" name="Content Placeholder 2">
            <a:extLst>
              <a:ext uri="{FF2B5EF4-FFF2-40B4-BE49-F238E27FC236}">
                <a16:creationId xmlns:a16="http://schemas.microsoft.com/office/drawing/2014/main" xmlns="" id="{AE3E13FD-6A76-4041-87A3-1704D1BE3D62}"/>
              </a:ext>
            </a:extLst>
          </p:cNvPr>
          <p:cNvSpPr>
            <a:spLocks noGrp="1"/>
          </p:cNvSpPr>
          <p:nvPr>
            <p:ph idx="1"/>
          </p:nvPr>
        </p:nvSpPr>
        <p:spPr/>
        <p:txBody>
          <a:bodyPr/>
          <a:lstStyle/>
          <a:p>
            <a:endParaRPr lang="en-AU" dirty="0"/>
          </a:p>
        </p:txBody>
      </p:sp>
    </p:spTree>
    <p:extLst>
      <p:ext uri="{BB962C8B-B14F-4D97-AF65-F5344CB8AC3E}">
        <p14:creationId xmlns:p14="http://schemas.microsoft.com/office/powerpoint/2010/main" val="2097248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B94972-216F-4070-A054-BDCC9C340725}"/>
              </a:ext>
            </a:extLst>
          </p:cNvPr>
          <p:cNvSpPr>
            <a:spLocks noGrp="1"/>
          </p:cNvSpPr>
          <p:nvPr>
            <p:ph type="title"/>
          </p:nvPr>
        </p:nvSpPr>
        <p:spPr/>
        <p:txBody>
          <a:bodyPr/>
          <a:lstStyle/>
          <a:p>
            <a:r>
              <a:rPr lang="en-AU" dirty="0">
                <a:solidFill>
                  <a:srgbClr val="FFFF99"/>
                </a:solidFill>
              </a:rPr>
              <a:t>What possible spiritual banquets can we invite people to? (Think, pair, share)</a:t>
            </a:r>
            <a:endParaRPr lang="en-AU" dirty="0"/>
          </a:p>
        </p:txBody>
      </p:sp>
      <p:sp>
        <p:nvSpPr>
          <p:cNvPr id="4" name="Content Placeholder 6">
            <a:extLst>
              <a:ext uri="{FF2B5EF4-FFF2-40B4-BE49-F238E27FC236}">
                <a16:creationId xmlns:a16="http://schemas.microsoft.com/office/drawing/2014/main" xmlns="" id="{620CC570-10F7-46E1-9D66-BE5D8A9ED63A}"/>
              </a:ext>
            </a:extLst>
          </p:cNvPr>
          <p:cNvSpPr txBox="1">
            <a:spLocks/>
          </p:cNvSpPr>
          <p:nvPr/>
        </p:nvSpPr>
        <p:spPr>
          <a:xfrm>
            <a:off x="838199" y="1825625"/>
            <a:ext cx="10884878"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dirty="0"/>
              <a:t>What spiritual accompaniment do you/could you, and those with whom you work, offer those among the fringes?</a:t>
            </a:r>
          </a:p>
          <a:p>
            <a:pPr lvl="0"/>
            <a:r>
              <a:rPr lang="en-AU" dirty="0"/>
              <a:t>Who else, particularly those among the fringes, could be included in what you already offer and how?</a:t>
            </a:r>
          </a:p>
        </p:txBody>
      </p:sp>
      <p:pic>
        <p:nvPicPr>
          <p:cNvPr id="5" name="Picture 2" descr="Children's feast">
            <a:extLst>
              <a:ext uri="{FF2B5EF4-FFF2-40B4-BE49-F238E27FC236}">
                <a16:creationId xmlns:a16="http://schemas.microsoft.com/office/drawing/2014/main" xmlns="" id="{8D251C99-0959-4AFF-9627-E3D37B162F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8636" y="3831455"/>
            <a:ext cx="4914729" cy="2811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1766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xmlns="" id="{31950052-2D67-4486-B808-4E33C0F8E15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
            </a:r>
            <a:br>
              <a:rPr lang="en-AU" dirty="0"/>
            </a:br>
            <a:endParaRPr lang="en-AU" dirty="0"/>
          </a:p>
          <a:p>
            <a:endParaRPr lang="en-AU" dirty="0"/>
          </a:p>
        </p:txBody>
      </p:sp>
      <p:sp>
        <p:nvSpPr>
          <p:cNvPr id="7" name="Content Placeholder 6">
            <a:extLst>
              <a:ext uri="{FF2B5EF4-FFF2-40B4-BE49-F238E27FC236}">
                <a16:creationId xmlns:a16="http://schemas.microsoft.com/office/drawing/2014/main" xmlns="" id="{DA886FAD-D843-4A1E-A390-6C34FD406D01}"/>
              </a:ext>
            </a:extLst>
          </p:cNvPr>
          <p:cNvSpPr>
            <a:spLocks noGrp="1"/>
          </p:cNvSpPr>
          <p:nvPr>
            <p:ph idx="1"/>
          </p:nvPr>
        </p:nvSpPr>
        <p:spPr>
          <a:xfrm>
            <a:off x="171450" y="298450"/>
            <a:ext cx="6470650" cy="6426199"/>
          </a:xfrm>
        </p:spPr>
        <p:txBody>
          <a:bodyPr>
            <a:normAutofit/>
          </a:bodyPr>
          <a:lstStyle/>
          <a:p>
            <a:pPr marL="0" indent="0">
              <a:buNone/>
            </a:pPr>
            <a:r>
              <a:rPr lang="en-AU" dirty="0"/>
              <a:t>Robert Lentz says of his icon of </a:t>
            </a:r>
            <a:br>
              <a:rPr lang="en-AU" dirty="0"/>
            </a:br>
            <a:r>
              <a:rPr lang="en-AU" dirty="0"/>
              <a:t>Cardinal Bernardin of Chicago:</a:t>
            </a:r>
          </a:p>
          <a:p>
            <a:pPr marL="0" indent="0">
              <a:buNone/>
            </a:pPr>
            <a:r>
              <a:rPr lang="en-AU" i="1" dirty="0"/>
              <a:t>“Cardinal Bernardin gazes out at us as he did so often in his life, in the pose of one who listens- and one who listens well.  It is not always easy to hear what the marginalized have to tell us.  Their truth may be blurred by anger, slurred by pain, or whispered from insecurity or fear.  When a person at the centre, like Joseph Bernardin, makes the effort to listen to those at the margins, however, miracles happen and God’s kingdom reappears.”</a:t>
            </a:r>
            <a:endParaRPr lang="en-AU" dirty="0"/>
          </a:p>
          <a:p>
            <a:pPr marL="0" indent="0">
              <a:buNone/>
            </a:pPr>
            <a:r>
              <a:rPr lang="en-AU" sz="1900" dirty="0"/>
              <a:t>Robert Lentz and Edwina Gately.  </a:t>
            </a:r>
            <a:r>
              <a:rPr lang="en-AU" sz="1900" i="1" dirty="0"/>
              <a:t>Christ in the Margins</a:t>
            </a:r>
            <a:r>
              <a:rPr lang="en-AU" sz="1900" dirty="0"/>
              <a:t> (New York: Orbis Books Maryknoll 2003), 68-69</a:t>
            </a:r>
          </a:p>
        </p:txBody>
      </p:sp>
      <p:pic>
        <p:nvPicPr>
          <p:cNvPr id="11" name="Content Placeholder 5">
            <a:extLst>
              <a:ext uri="{FF2B5EF4-FFF2-40B4-BE49-F238E27FC236}">
                <a16:creationId xmlns:a16="http://schemas.microsoft.com/office/drawing/2014/main" xmlns="" id="{248A8252-34FC-428D-8452-FBE276F55F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84" t="4277" r="15027" b="27077"/>
          <a:stretch/>
        </p:blipFill>
        <p:spPr>
          <a:xfrm>
            <a:off x="6927850" y="298450"/>
            <a:ext cx="4926376" cy="6130602"/>
          </a:xfrm>
          <a:prstGeom prst="rect">
            <a:avLst/>
          </a:prstGeom>
        </p:spPr>
      </p:pic>
    </p:spTree>
    <p:extLst>
      <p:ext uri="{BB962C8B-B14F-4D97-AF65-F5344CB8AC3E}">
        <p14:creationId xmlns:p14="http://schemas.microsoft.com/office/powerpoint/2010/main" val="34515474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60D71-E0E2-4B33-A420-C870EFEE5314}"/>
              </a:ext>
            </a:extLst>
          </p:cNvPr>
          <p:cNvSpPr>
            <a:spLocks noGrp="1"/>
          </p:cNvSpPr>
          <p:nvPr>
            <p:ph type="title"/>
          </p:nvPr>
        </p:nvSpPr>
        <p:spPr/>
        <p:txBody>
          <a:bodyPr/>
          <a:lstStyle/>
          <a:p>
            <a:r>
              <a:rPr lang="en-AU" dirty="0"/>
              <a:t>Three R’s</a:t>
            </a:r>
          </a:p>
        </p:txBody>
      </p:sp>
      <p:pic>
        <p:nvPicPr>
          <p:cNvPr id="4" name="Content Placeholder 3">
            <a:extLst>
              <a:ext uri="{FF2B5EF4-FFF2-40B4-BE49-F238E27FC236}">
                <a16:creationId xmlns:a16="http://schemas.microsoft.com/office/drawing/2014/main" xmlns="" id="{5035DABD-F7AA-4CE5-93DD-CA3F5D9EE40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42" t="7787" r="74514"/>
          <a:stretch/>
        </p:blipFill>
        <p:spPr>
          <a:xfrm>
            <a:off x="10126133" y="10466"/>
            <a:ext cx="2065867" cy="6847534"/>
          </a:xfrm>
          <a:prstGeom prst="rect">
            <a:avLst/>
          </a:prstGeom>
        </p:spPr>
      </p:pic>
      <p:sp>
        <p:nvSpPr>
          <p:cNvPr id="5" name="Content Placeholder 2">
            <a:extLst>
              <a:ext uri="{FF2B5EF4-FFF2-40B4-BE49-F238E27FC236}">
                <a16:creationId xmlns:a16="http://schemas.microsoft.com/office/drawing/2014/main" xmlns="" id="{31950052-2D67-4486-B808-4E33C0F8E15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
            </a:r>
            <a:br>
              <a:rPr lang="en-AU" dirty="0"/>
            </a:br>
            <a:endParaRPr lang="en-AU" dirty="0"/>
          </a:p>
          <a:p>
            <a:endParaRPr lang="en-AU" dirty="0"/>
          </a:p>
        </p:txBody>
      </p:sp>
      <p:sp>
        <p:nvSpPr>
          <p:cNvPr id="6" name="Content Placeholder 2">
            <a:extLst>
              <a:ext uri="{FF2B5EF4-FFF2-40B4-BE49-F238E27FC236}">
                <a16:creationId xmlns:a16="http://schemas.microsoft.com/office/drawing/2014/main" xmlns="" id="{C0BABF98-4373-4CE4-AB1F-1660E319DD2B}"/>
              </a:ext>
            </a:extLst>
          </p:cNvPr>
          <p:cNvSpPr txBox="1">
            <a:spLocks/>
          </p:cNvSpPr>
          <p:nvPr/>
        </p:nvSpPr>
        <p:spPr>
          <a:xfrm>
            <a:off x="463550" y="1500554"/>
            <a:ext cx="10515600" cy="499232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3600" dirty="0">
                <a:solidFill>
                  <a:schemeClr val="accent2">
                    <a:lumMod val="60000"/>
                    <a:lumOff val="40000"/>
                  </a:schemeClr>
                </a:solidFill>
              </a:rPr>
              <a:t>Where has there been resonance for you today?</a:t>
            </a:r>
          </a:p>
          <a:p>
            <a:endParaRPr lang="en-AU" dirty="0"/>
          </a:p>
          <a:p>
            <a:r>
              <a:rPr lang="en-AU" sz="3600" dirty="0">
                <a:solidFill>
                  <a:srgbClr val="FF99FF"/>
                </a:solidFill>
              </a:rPr>
              <a:t>Where has there been resistance for you today?</a:t>
            </a:r>
          </a:p>
          <a:p>
            <a:endParaRPr lang="en-AU" dirty="0"/>
          </a:p>
          <a:p>
            <a:r>
              <a:rPr lang="en-AU" sz="3600" dirty="0">
                <a:solidFill>
                  <a:srgbClr val="FFFF99"/>
                </a:solidFill>
              </a:rPr>
              <a:t>Where has there been realignment for you today?</a:t>
            </a:r>
          </a:p>
          <a:p>
            <a:endParaRPr lang="en-AU" sz="3600" dirty="0">
              <a:solidFill>
                <a:srgbClr val="FFFF99"/>
              </a:solidFill>
            </a:endParaRPr>
          </a:p>
          <a:p>
            <a:r>
              <a:rPr lang="en-AU" sz="3600" dirty="0">
                <a:solidFill>
                  <a:schemeClr val="accent3">
                    <a:lumMod val="60000"/>
                    <a:lumOff val="40000"/>
                  </a:schemeClr>
                </a:solidFill>
              </a:rPr>
              <a:t>To remain in contact and explore further </a:t>
            </a:r>
            <a:br>
              <a:rPr lang="en-AU" sz="3600" dirty="0">
                <a:solidFill>
                  <a:schemeClr val="accent3">
                    <a:lumMod val="60000"/>
                    <a:lumOff val="40000"/>
                  </a:schemeClr>
                </a:solidFill>
              </a:rPr>
            </a:br>
            <a:r>
              <a:rPr lang="en-AU" sz="3600" dirty="0">
                <a:solidFill>
                  <a:schemeClr val="accent3">
                    <a:lumMod val="60000"/>
                    <a:lumOff val="40000"/>
                  </a:schemeClr>
                </a:solidFill>
              </a:rPr>
              <a:t>possibilities please put your contact details </a:t>
            </a:r>
            <a:br>
              <a:rPr lang="en-AU" sz="3600" dirty="0">
                <a:solidFill>
                  <a:schemeClr val="accent3">
                    <a:lumMod val="60000"/>
                    <a:lumOff val="40000"/>
                  </a:schemeClr>
                </a:solidFill>
              </a:rPr>
            </a:br>
            <a:r>
              <a:rPr lang="en-AU" sz="3600" dirty="0">
                <a:solidFill>
                  <a:schemeClr val="accent3">
                    <a:lumMod val="60000"/>
                    <a:lumOff val="40000"/>
                  </a:schemeClr>
                </a:solidFill>
              </a:rPr>
              <a:t>and ideas on the blue paper</a:t>
            </a:r>
          </a:p>
          <a:p>
            <a:endParaRPr lang="en-AU" dirty="0"/>
          </a:p>
          <a:p>
            <a:endParaRPr lang="en-AU" dirty="0"/>
          </a:p>
        </p:txBody>
      </p:sp>
    </p:spTree>
    <p:extLst>
      <p:ext uri="{BB962C8B-B14F-4D97-AF65-F5344CB8AC3E}">
        <p14:creationId xmlns:p14="http://schemas.microsoft.com/office/powerpoint/2010/main" val="3441594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60D71-E0E2-4B33-A420-C870EFEE5314}"/>
              </a:ext>
            </a:extLst>
          </p:cNvPr>
          <p:cNvSpPr>
            <a:spLocks noGrp="1"/>
          </p:cNvSpPr>
          <p:nvPr>
            <p:ph type="title"/>
          </p:nvPr>
        </p:nvSpPr>
        <p:spPr/>
        <p:txBody>
          <a:bodyPr/>
          <a:lstStyle/>
          <a:p>
            <a:r>
              <a:rPr lang="en-AU" dirty="0"/>
              <a:t>Gratitude</a:t>
            </a:r>
          </a:p>
        </p:txBody>
      </p:sp>
      <p:pic>
        <p:nvPicPr>
          <p:cNvPr id="4" name="Content Placeholder 3">
            <a:extLst>
              <a:ext uri="{FF2B5EF4-FFF2-40B4-BE49-F238E27FC236}">
                <a16:creationId xmlns:a16="http://schemas.microsoft.com/office/drawing/2014/main" xmlns="" id="{5035DABD-F7AA-4CE5-93DD-CA3F5D9EE40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42" t="7787" r="74514"/>
          <a:stretch/>
        </p:blipFill>
        <p:spPr>
          <a:xfrm>
            <a:off x="10126133" y="10466"/>
            <a:ext cx="2065867" cy="6847534"/>
          </a:xfrm>
          <a:prstGeom prst="rect">
            <a:avLst/>
          </a:prstGeom>
        </p:spPr>
      </p:pic>
      <p:sp>
        <p:nvSpPr>
          <p:cNvPr id="5" name="Content Placeholder 2">
            <a:extLst>
              <a:ext uri="{FF2B5EF4-FFF2-40B4-BE49-F238E27FC236}">
                <a16:creationId xmlns:a16="http://schemas.microsoft.com/office/drawing/2014/main" xmlns="" id="{31950052-2D67-4486-B808-4E33C0F8E15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
            </a:r>
            <a:br>
              <a:rPr lang="en-AU" dirty="0"/>
            </a:br>
            <a:endParaRPr lang="en-AU" dirty="0"/>
          </a:p>
          <a:p>
            <a:endParaRPr lang="en-AU" dirty="0"/>
          </a:p>
        </p:txBody>
      </p:sp>
      <p:sp>
        <p:nvSpPr>
          <p:cNvPr id="6" name="Content Placeholder 2">
            <a:extLst>
              <a:ext uri="{FF2B5EF4-FFF2-40B4-BE49-F238E27FC236}">
                <a16:creationId xmlns:a16="http://schemas.microsoft.com/office/drawing/2014/main" xmlns="" id="{C0BABF98-4373-4CE4-AB1F-1660E319DD2B}"/>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What are you grateful for from today?</a:t>
            </a:r>
          </a:p>
          <a:p>
            <a:endParaRPr lang="en-AU" dirty="0"/>
          </a:p>
        </p:txBody>
      </p:sp>
    </p:spTree>
    <p:extLst>
      <p:ext uri="{BB962C8B-B14F-4D97-AF65-F5344CB8AC3E}">
        <p14:creationId xmlns:p14="http://schemas.microsoft.com/office/powerpoint/2010/main" val="1994409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60D71-E0E2-4B33-A420-C870EFEE5314}"/>
              </a:ext>
            </a:extLst>
          </p:cNvPr>
          <p:cNvSpPr>
            <a:spLocks noGrp="1"/>
          </p:cNvSpPr>
          <p:nvPr>
            <p:ph type="title"/>
          </p:nvPr>
        </p:nvSpPr>
        <p:spPr/>
        <p:txBody>
          <a:bodyPr/>
          <a:lstStyle/>
          <a:p>
            <a:r>
              <a:rPr lang="en-AU" dirty="0"/>
              <a:t>Gratitude</a:t>
            </a:r>
          </a:p>
        </p:txBody>
      </p:sp>
      <p:pic>
        <p:nvPicPr>
          <p:cNvPr id="4" name="Content Placeholder 3">
            <a:extLst>
              <a:ext uri="{FF2B5EF4-FFF2-40B4-BE49-F238E27FC236}">
                <a16:creationId xmlns:a16="http://schemas.microsoft.com/office/drawing/2014/main" xmlns="" id="{5035DABD-F7AA-4CE5-93DD-CA3F5D9EE40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42" t="7787" r="74514"/>
          <a:stretch/>
        </p:blipFill>
        <p:spPr>
          <a:xfrm>
            <a:off x="10126133" y="10466"/>
            <a:ext cx="2065867" cy="6847534"/>
          </a:xfrm>
          <a:prstGeom prst="rect">
            <a:avLst/>
          </a:prstGeom>
        </p:spPr>
      </p:pic>
      <p:sp>
        <p:nvSpPr>
          <p:cNvPr id="5" name="Content Placeholder 2">
            <a:extLst>
              <a:ext uri="{FF2B5EF4-FFF2-40B4-BE49-F238E27FC236}">
                <a16:creationId xmlns:a16="http://schemas.microsoft.com/office/drawing/2014/main" xmlns="" id="{31950052-2D67-4486-B808-4E33C0F8E15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
            </a:r>
            <a:br>
              <a:rPr lang="en-AU" dirty="0"/>
            </a:br>
            <a:endParaRPr lang="en-AU" dirty="0"/>
          </a:p>
          <a:p>
            <a:endParaRPr lang="en-AU" dirty="0"/>
          </a:p>
        </p:txBody>
      </p:sp>
      <p:sp>
        <p:nvSpPr>
          <p:cNvPr id="6" name="Content Placeholder 2">
            <a:extLst>
              <a:ext uri="{FF2B5EF4-FFF2-40B4-BE49-F238E27FC236}">
                <a16:creationId xmlns:a16="http://schemas.microsoft.com/office/drawing/2014/main" xmlns="" id="{C0BABF98-4373-4CE4-AB1F-1660E319DD2B}"/>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dirty="0"/>
              <a:t>What are you grateful for from today?</a:t>
            </a:r>
          </a:p>
          <a:p>
            <a:endParaRPr lang="en-AU" dirty="0"/>
          </a:p>
          <a:p>
            <a:pPr marL="0" indent="0">
              <a:buNone/>
            </a:pPr>
            <a:r>
              <a:rPr lang="en-AU" sz="3600" dirty="0"/>
              <a:t>“If the only prayer you ever say</a:t>
            </a:r>
            <a:br>
              <a:rPr lang="en-AU" sz="3600" dirty="0"/>
            </a:br>
            <a:r>
              <a:rPr lang="en-AU" sz="3600" dirty="0"/>
              <a:t>in your entire life is thank you,</a:t>
            </a:r>
            <a:br>
              <a:rPr lang="en-AU" sz="3600" dirty="0"/>
            </a:br>
            <a:r>
              <a:rPr lang="en-AU" sz="3600" dirty="0"/>
              <a:t>it will be enough. “ </a:t>
            </a:r>
            <a:br>
              <a:rPr lang="en-AU" sz="3600" dirty="0"/>
            </a:br>
            <a:r>
              <a:rPr lang="en-AU" sz="3600" dirty="0"/>
              <a:t/>
            </a:r>
            <a:br>
              <a:rPr lang="en-AU" sz="3600" dirty="0"/>
            </a:br>
            <a:r>
              <a:rPr lang="en-AU" sz="3600" dirty="0"/>
              <a:t>Meister Eckhart </a:t>
            </a:r>
            <a:r>
              <a:rPr lang="en-AU" dirty="0"/>
              <a:t/>
            </a:r>
            <a:br>
              <a:rPr lang="en-AU" dirty="0"/>
            </a:br>
            <a:endParaRPr lang="en-AU" dirty="0"/>
          </a:p>
          <a:p>
            <a:endParaRPr lang="en-AU" dirty="0"/>
          </a:p>
        </p:txBody>
      </p:sp>
    </p:spTree>
    <p:extLst>
      <p:ext uri="{BB962C8B-B14F-4D97-AF65-F5344CB8AC3E}">
        <p14:creationId xmlns:p14="http://schemas.microsoft.com/office/powerpoint/2010/main" val="3909035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60D71-E0E2-4B33-A420-C870EFEE5314}"/>
              </a:ext>
            </a:extLst>
          </p:cNvPr>
          <p:cNvSpPr>
            <a:spLocks noGrp="1"/>
          </p:cNvSpPr>
          <p:nvPr>
            <p:ph type="title"/>
          </p:nvPr>
        </p:nvSpPr>
        <p:spPr/>
        <p:txBody>
          <a:bodyPr/>
          <a:lstStyle/>
          <a:p>
            <a:r>
              <a:rPr lang="en-AU" dirty="0"/>
              <a:t>The Challenge of Language</a:t>
            </a:r>
          </a:p>
        </p:txBody>
      </p:sp>
      <p:pic>
        <p:nvPicPr>
          <p:cNvPr id="4" name="Content Placeholder 3">
            <a:extLst>
              <a:ext uri="{FF2B5EF4-FFF2-40B4-BE49-F238E27FC236}">
                <a16:creationId xmlns:a16="http://schemas.microsoft.com/office/drawing/2014/main" xmlns="" id="{5035DABD-F7AA-4CE5-93DD-CA3F5D9EE40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542" t="7787" r="74514"/>
          <a:stretch/>
        </p:blipFill>
        <p:spPr>
          <a:xfrm>
            <a:off x="10126133" y="10466"/>
            <a:ext cx="2065867" cy="6847534"/>
          </a:xfrm>
          <a:prstGeom prst="rect">
            <a:avLst/>
          </a:prstGeom>
        </p:spPr>
      </p:pic>
      <p:sp>
        <p:nvSpPr>
          <p:cNvPr id="5" name="Content Placeholder 2">
            <a:extLst>
              <a:ext uri="{FF2B5EF4-FFF2-40B4-BE49-F238E27FC236}">
                <a16:creationId xmlns:a16="http://schemas.microsoft.com/office/drawing/2014/main" xmlns="" id="{31950052-2D67-4486-B808-4E33C0F8E151}"/>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dirty="0"/>
              <a:t/>
            </a:r>
            <a:br>
              <a:rPr lang="en-AU" dirty="0"/>
            </a:br>
            <a:endParaRPr lang="en-AU" dirty="0"/>
          </a:p>
          <a:p>
            <a:endParaRPr lang="en-AU" dirty="0"/>
          </a:p>
        </p:txBody>
      </p:sp>
    </p:spTree>
    <p:extLst>
      <p:ext uri="{BB962C8B-B14F-4D97-AF65-F5344CB8AC3E}">
        <p14:creationId xmlns:p14="http://schemas.microsoft.com/office/powerpoint/2010/main" val="12327454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
            <a:extLst>
              <a:ext uri="{FF2B5EF4-FFF2-40B4-BE49-F238E27FC236}">
                <a16:creationId xmlns:a16="http://schemas.microsoft.com/office/drawing/2014/main" xmlns="" id="{A9FC9DAD-4DD8-41C6-A173-884E756D9B90}"/>
              </a:ext>
            </a:extLst>
          </p:cNvPr>
          <p:cNvPicPr/>
          <p:nvPr/>
        </p:nvPicPr>
        <p:blipFill rotWithShape="1">
          <a:blip r:embed="rId2">
            <a:extLst>
              <a:ext uri="{28A0092B-C50C-407E-A947-70E740481C1C}">
                <a14:useLocalDpi xmlns:a14="http://schemas.microsoft.com/office/drawing/2010/main" val="0"/>
              </a:ext>
            </a:extLst>
          </a:blip>
          <a:srcRect t="3332" b="8500"/>
          <a:stretch/>
        </p:blipFill>
        <p:spPr bwMode="auto">
          <a:xfrm>
            <a:off x="2004646" y="457200"/>
            <a:ext cx="7842739" cy="5943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75289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BBC81133-B2EA-45D5-BD9D-47EEB9C9DB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787"/>
          <a:stretch/>
        </p:blipFill>
        <p:spPr>
          <a:xfrm>
            <a:off x="-1" y="10"/>
            <a:ext cx="12192000" cy="6857990"/>
          </a:xfrm>
          <a:prstGeom prst="rect">
            <a:avLst/>
          </a:prstGeom>
        </p:spPr>
      </p:pic>
      <p:sp>
        <p:nvSpPr>
          <p:cNvPr id="2" name="Title 1">
            <a:extLst>
              <a:ext uri="{FF2B5EF4-FFF2-40B4-BE49-F238E27FC236}">
                <a16:creationId xmlns:a16="http://schemas.microsoft.com/office/drawing/2014/main" xmlns="" id="{ED78FBB5-BC2F-4BB2-A8A5-77A77499A6F4}"/>
              </a:ext>
            </a:extLst>
          </p:cNvPr>
          <p:cNvSpPr>
            <a:spLocks noGrp="1"/>
          </p:cNvSpPr>
          <p:nvPr>
            <p:ph type="ctrTitle"/>
          </p:nvPr>
        </p:nvSpPr>
        <p:spPr>
          <a:xfrm>
            <a:off x="152330" y="5607884"/>
            <a:ext cx="6427764" cy="1342754"/>
          </a:xfrm>
        </p:spPr>
        <p:txBody>
          <a:bodyPr vert="horz" lIns="91440" tIns="45720" rIns="91440" bIns="45720" rtlCol="0" anchor="ctr">
            <a:normAutofit/>
          </a:bodyPr>
          <a:lstStyle/>
          <a:p>
            <a:endParaRPr lang="en-US" sz="4800" dirty="0"/>
          </a:p>
        </p:txBody>
      </p:sp>
    </p:spTree>
    <p:extLst>
      <p:ext uri="{BB962C8B-B14F-4D97-AF65-F5344CB8AC3E}">
        <p14:creationId xmlns:p14="http://schemas.microsoft.com/office/powerpoint/2010/main" val="228982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ldren's feast">
            <a:extLst>
              <a:ext uri="{FF2B5EF4-FFF2-40B4-BE49-F238E27FC236}">
                <a16:creationId xmlns:a16="http://schemas.microsoft.com/office/drawing/2014/main" xmlns="" id="{11293A87-767E-4EA2-A544-4E0CCBE136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3" y="0"/>
            <a:ext cx="11988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6647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hildren's feast">
            <a:extLst>
              <a:ext uri="{FF2B5EF4-FFF2-40B4-BE49-F238E27FC236}">
                <a16:creationId xmlns:a16="http://schemas.microsoft.com/office/drawing/2014/main" xmlns="" id="{F0F12397-D207-4BBA-BD95-E26B62CAA8C4}"/>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64477"/>
            <a:ext cx="11988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xmlns="" id="{98464F8C-FFD2-4E49-AA47-4E4220AE4E38}"/>
              </a:ext>
            </a:extLst>
          </p:cNvPr>
          <p:cNvSpPr>
            <a:spLocks noGrp="1"/>
          </p:cNvSpPr>
          <p:nvPr>
            <p:ph type="title"/>
          </p:nvPr>
        </p:nvSpPr>
        <p:spPr/>
        <p:txBody>
          <a:bodyPr/>
          <a:lstStyle/>
          <a:p>
            <a:endParaRPr lang="en-AU"/>
          </a:p>
        </p:txBody>
      </p:sp>
      <p:sp>
        <p:nvSpPr>
          <p:cNvPr id="6" name="Content Placeholder 5">
            <a:extLst>
              <a:ext uri="{FF2B5EF4-FFF2-40B4-BE49-F238E27FC236}">
                <a16:creationId xmlns:a16="http://schemas.microsoft.com/office/drawing/2014/main" xmlns="" id="{723197FF-551F-4763-956A-D327B1170C37}"/>
              </a:ext>
            </a:extLst>
          </p:cNvPr>
          <p:cNvSpPr>
            <a:spLocks noGrp="1"/>
          </p:cNvSpPr>
          <p:nvPr>
            <p:ph idx="1"/>
          </p:nvPr>
        </p:nvSpPr>
        <p:spPr/>
        <p:txBody>
          <a:bodyPr>
            <a:normAutofit/>
          </a:bodyPr>
          <a:lstStyle/>
          <a:p>
            <a:r>
              <a:rPr lang="en-AU" dirty="0"/>
              <a:t>How are you spiritually nourished daily, weekly, monthly and annually?</a:t>
            </a:r>
          </a:p>
          <a:p>
            <a:r>
              <a:rPr lang="en-AU" dirty="0"/>
              <a:t>Now imagine that you are homeless, or escaping domestic violence, just come out of jail, in a drug rehab for 9 months, living with mental health issues, lonely, bereft or dying.  Under any one of these circumstances, how would you envisage that you are being nourished spiritually?</a:t>
            </a:r>
          </a:p>
          <a:p>
            <a:r>
              <a:rPr lang="en-AU" dirty="0"/>
              <a:t>What might you be desiring?</a:t>
            </a:r>
          </a:p>
          <a:p>
            <a:endParaRPr lang="en-AU" dirty="0"/>
          </a:p>
          <a:p>
            <a:endParaRPr lang="en-AU" sz="3200" dirty="0"/>
          </a:p>
        </p:txBody>
      </p:sp>
    </p:spTree>
    <p:extLst>
      <p:ext uri="{BB962C8B-B14F-4D97-AF65-F5344CB8AC3E}">
        <p14:creationId xmlns:p14="http://schemas.microsoft.com/office/powerpoint/2010/main" val="12356953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otalTime>3163</TotalTime>
  <Words>1035</Words>
  <Application>Microsoft Office PowerPoint</Application>
  <PresentationFormat>Widescreen</PresentationFormat>
  <Paragraphs>99</Paragraphs>
  <Slides>49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Calibri Light</vt:lpstr>
      <vt:lpstr>Office Theme</vt:lpstr>
      <vt:lpstr>“Bring in the poor and  the crippled”  Spiritual accompaniment among the fringes</vt:lpstr>
      <vt:lpstr>PowerPoint Presentation</vt:lpstr>
      <vt:lpstr>Gathering Blessing</vt:lpstr>
      <vt:lpstr>One sentence to share, say it on a breath….. Name, Where you are from, Why have you come.</vt:lpstr>
      <vt:lpstr>The Challenge of Language</vt:lpstr>
      <vt:lpstr>PowerPoint Presentation</vt:lpstr>
      <vt:lpstr>PowerPoint Presentation</vt:lpstr>
      <vt:lpstr>PowerPoint Presentation</vt:lpstr>
      <vt:lpstr>PowerPoint Presentation</vt:lpstr>
      <vt:lpstr>PowerPoint Presentation</vt:lpstr>
      <vt:lpstr>Spirituality</vt:lpstr>
      <vt:lpstr>My definition of Spiritual Direction/Accompaniment</vt:lpstr>
      <vt:lpstr>Simon*         </vt:lpstr>
      <vt:lpstr>Simon*         Colin*</vt:lpstr>
      <vt:lpstr>Simon*         Colin*</vt:lpstr>
      <vt:lpstr>Something of my recent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possible spiritual banquets can we invite people to?</vt:lpstr>
      <vt:lpstr>What possible spiritual banquets can we invite people to? (Think, pair, share)</vt:lpstr>
      <vt:lpstr>PowerPoint Presentation</vt:lpstr>
      <vt:lpstr>Three R’s</vt:lpstr>
      <vt:lpstr>Gratitude</vt:lpstr>
      <vt:lpstr>Gratitude</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“Bring in the poor and  the crippled”  Spiritual accompaniment of those among the fringes</dc:title>
  <dc:creator>Elizabeth Lee</dc:creator>
  <cp:lastModifiedBy>Danielle Achikian</cp:lastModifiedBy>
  <cp:revision>33</cp:revision>
  <cp:lastPrinted>2019-05-06T03:24:54Z</cp:lastPrinted>
  <dcterms:created xsi:type="dcterms:W3CDTF">2019-05-06T00:35:31Z</dcterms:created>
  <dcterms:modified xsi:type="dcterms:W3CDTF">2019-05-16T00:38:54Z</dcterms:modified>
</cp:coreProperties>
</file>