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58" r:id="rId3"/>
    <p:sldId id="259" r:id="rId4"/>
    <p:sldId id="299" r:id="rId5"/>
    <p:sldId id="290" r:id="rId6"/>
    <p:sldId id="291" r:id="rId7"/>
    <p:sldId id="293" r:id="rId8"/>
    <p:sldId id="260" r:id="rId9"/>
    <p:sldId id="261" r:id="rId10"/>
    <p:sldId id="262" r:id="rId11"/>
    <p:sldId id="263" r:id="rId12"/>
    <p:sldId id="294" r:id="rId13"/>
    <p:sldId id="296" r:id="rId14"/>
    <p:sldId id="264" r:id="rId15"/>
    <p:sldId id="265" r:id="rId16"/>
    <p:sldId id="266" r:id="rId17"/>
    <p:sldId id="267" r:id="rId18"/>
    <p:sldId id="268" r:id="rId19"/>
    <p:sldId id="269" r:id="rId20"/>
    <p:sldId id="270" r:id="rId21"/>
    <p:sldId id="271" r:id="rId22"/>
    <p:sldId id="272" r:id="rId23"/>
    <p:sldId id="273" r:id="rId24"/>
    <p:sldId id="279" r:id="rId25"/>
    <p:sldId id="280" r:id="rId26"/>
    <p:sldId id="281" r:id="rId27"/>
    <p:sldId id="282" r:id="rId28"/>
    <p:sldId id="283" r:id="rId29"/>
    <p:sldId id="284" r:id="rId30"/>
    <p:sldId id="285" r:id="rId31"/>
    <p:sldId id="286" r:id="rId32"/>
    <p:sldId id="298" r:id="rId33"/>
    <p:sldId id="287" r:id="rId34"/>
    <p:sldId id="300" r:id="rId35"/>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883"/>
    <a:srgbClr val="D9D9D9"/>
    <a:srgbClr val="215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7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731" cy="493555"/>
          </a:xfrm>
          <a:prstGeom prst="rect">
            <a:avLst/>
          </a:prstGeom>
        </p:spPr>
        <p:txBody>
          <a:bodyPr vert="horz" lIns="90315" tIns="45158" rIns="90315" bIns="45158" rtlCol="0"/>
          <a:lstStyle>
            <a:lvl1pPr algn="l">
              <a:defRPr sz="1200"/>
            </a:lvl1pPr>
          </a:lstStyle>
          <a:p>
            <a:endParaRPr lang="en-AU"/>
          </a:p>
        </p:txBody>
      </p:sp>
      <p:sp>
        <p:nvSpPr>
          <p:cNvPr id="3" name="Date Placeholder 2"/>
          <p:cNvSpPr>
            <a:spLocks noGrp="1"/>
          </p:cNvSpPr>
          <p:nvPr>
            <p:ph type="dt" sz="quarter" idx="1"/>
          </p:nvPr>
        </p:nvSpPr>
        <p:spPr>
          <a:xfrm>
            <a:off x="3777803" y="0"/>
            <a:ext cx="2889731" cy="493555"/>
          </a:xfrm>
          <a:prstGeom prst="rect">
            <a:avLst/>
          </a:prstGeom>
        </p:spPr>
        <p:txBody>
          <a:bodyPr vert="horz" lIns="90315" tIns="45158" rIns="90315" bIns="45158" rtlCol="0"/>
          <a:lstStyle>
            <a:lvl1pPr algn="r">
              <a:defRPr sz="1200"/>
            </a:lvl1pPr>
          </a:lstStyle>
          <a:p>
            <a:fld id="{D797781E-53D1-4539-9DE2-9E1C4C7BA539}" type="datetimeFigureOut">
              <a:rPr lang="en-AU" smtClean="0"/>
              <a:t>18/05/2015</a:t>
            </a:fld>
            <a:endParaRPr lang="en-AU"/>
          </a:p>
        </p:txBody>
      </p:sp>
      <p:sp>
        <p:nvSpPr>
          <p:cNvPr id="4" name="Footer Placeholder 3"/>
          <p:cNvSpPr>
            <a:spLocks noGrp="1"/>
          </p:cNvSpPr>
          <p:nvPr>
            <p:ph type="ftr" sz="quarter" idx="2"/>
          </p:nvPr>
        </p:nvSpPr>
        <p:spPr>
          <a:xfrm>
            <a:off x="0" y="9377532"/>
            <a:ext cx="2889731" cy="493554"/>
          </a:xfrm>
          <a:prstGeom prst="rect">
            <a:avLst/>
          </a:prstGeom>
        </p:spPr>
        <p:txBody>
          <a:bodyPr vert="horz" lIns="90315" tIns="45158" rIns="90315" bIns="45158" rtlCol="0" anchor="b"/>
          <a:lstStyle>
            <a:lvl1pPr algn="l">
              <a:defRPr sz="1200"/>
            </a:lvl1pPr>
          </a:lstStyle>
          <a:p>
            <a:endParaRPr lang="en-AU"/>
          </a:p>
        </p:txBody>
      </p:sp>
      <p:sp>
        <p:nvSpPr>
          <p:cNvPr id="5" name="Slide Number Placeholder 4"/>
          <p:cNvSpPr>
            <a:spLocks noGrp="1"/>
          </p:cNvSpPr>
          <p:nvPr>
            <p:ph type="sldNum" sz="quarter" idx="3"/>
          </p:nvPr>
        </p:nvSpPr>
        <p:spPr>
          <a:xfrm>
            <a:off x="3777803" y="9377532"/>
            <a:ext cx="2889731" cy="493554"/>
          </a:xfrm>
          <a:prstGeom prst="rect">
            <a:avLst/>
          </a:prstGeom>
        </p:spPr>
        <p:txBody>
          <a:bodyPr vert="horz" lIns="90315" tIns="45158" rIns="90315" bIns="45158" rtlCol="0" anchor="b"/>
          <a:lstStyle>
            <a:lvl1pPr algn="r">
              <a:defRPr sz="1200"/>
            </a:lvl1pPr>
          </a:lstStyle>
          <a:p>
            <a:fld id="{19CE5F8D-08CC-4975-A095-200664185AC2}" type="slidenum">
              <a:rPr lang="en-AU" smtClean="0"/>
              <a:t>‹#›</a:t>
            </a:fld>
            <a:endParaRPr lang="en-AU"/>
          </a:p>
        </p:txBody>
      </p:sp>
    </p:spTree>
    <p:extLst>
      <p:ext uri="{BB962C8B-B14F-4D97-AF65-F5344CB8AC3E}">
        <p14:creationId xmlns:p14="http://schemas.microsoft.com/office/powerpoint/2010/main" val="1227816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731" cy="493555"/>
          </a:xfrm>
          <a:prstGeom prst="rect">
            <a:avLst/>
          </a:prstGeom>
        </p:spPr>
        <p:txBody>
          <a:bodyPr vert="horz" lIns="90315" tIns="45158" rIns="90315" bIns="45158" rtlCol="0"/>
          <a:lstStyle>
            <a:lvl1pPr algn="l">
              <a:defRPr sz="1200"/>
            </a:lvl1pPr>
          </a:lstStyle>
          <a:p>
            <a:endParaRPr lang="en-AU"/>
          </a:p>
        </p:txBody>
      </p:sp>
      <p:sp>
        <p:nvSpPr>
          <p:cNvPr id="3" name="Date Placeholder 2"/>
          <p:cNvSpPr>
            <a:spLocks noGrp="1"/>
          </p:cNvSpPr>
          <p:nvPr>
            <p:ph type="dt" idx="1"/>
          </p:nvPr>
        </p:nvSpPr>
        <p:spPr>
          <a:xfrm>
            <a:off x="3777803" y="0"/>
            <a:ext cx="2889731" cy="493555"/>
          </a:xfrm>
          <a:prstGeom prst="rect">
            <a:avLst/>
          </a:prstGeom>
        </p:spPr>
        <p:txBody>
          <a:bodyPr vert="horz" lIns="90315" tIns="45158" rIns="90315" bIns="45158" rtlCol="0"/>
          <a:lstStyle>
            <a:lvl1pPr algn="r">
              <a:defRPr sz="1200"/>
            </a:lvl1pPr>
          </a:lstStyle>
          <a:p>
            <a:fld id="{FE2840E2-5215-44A7-8EDF-27DACAEE6F42}" type="datetimeFigureOut">
              <a:rPr lang="en-AU" smtClean="0"/>
              <a:t>18/05/2015</a:t>
            </a:fld>
            <a:endParaRPr lang="en-AU"/>
          </a:p>
        </p:txBody>
      </p:sp>
      <p:sp>
        <p:nvSpPr>
          <p:cNvPr id="4" name="Slide Image Placeholder 3"/>
          <p:cNvSpPr>
            <a:spLocks noGrp="1" noRot="1" noChangeAspect="1"/>
          </p:cNvSpPr>
          <p:nvPr>
            <p:ph type="sldImg" idx="2"/>
          </p:nvPr>
        </p:nvSpPr>
        <p:spPr>
          <a:xfrm>
            <a:off x="868363" y="741363"/>
            <a:ext cx="4932362" cy="3700462"/>
          </a:xfrm>
          <a:prstGeom prst="rect">
            <a:avLst/>
          </a:prstGeom>
          <a:noFill/>
          <a:ln w="12700">
            <a:solidFill>
              <a:prstClr val="black"/>
            </a:solidFill>
          </a:ln>
        </p:spPr>
        <p:txBody>
          <a:bodyPr vert="horz" lIns="90315" tIns="45158" rIns="90315" bIns="45158" rtlCol="0" anchor="ctr"/>
          <a:lstStyle/>
          <a:p>
            <a:endParaRPr lang="en-AU"/>
          </a:p>
        </p:txBody>
      </p:sp>
      <p:sp>
        <p:nvSpPr>
          <p:cNvPr id="5" name="Notes Placeholder 4"/>
          <p:cNvSpPr>
            <a:spLocks noGrp="1"/>
          </p:cNvSpPr>
          <p:nvPr>
            <p:ph type="body" sz="quarter" idx="3"/>
          </p:nvPr>
        </p:nvSpPr>
        <p:spPr>
          <a:xfrm>
            <a:off x="667221" y="4689554"/>
            <a:ext cx="5334648" cy="4441989"/>
          </a:xfrm>
          <a:prstGeom prst="rect">
            <a:avLst/>
          </a:prstGeom>
        </p:spPr>
        <p:txBody>
          <a:bodyPr vert="horz" lIns="90315" tIns="45158" rIns="90315" bIns="451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7532"/>
            <a:ext cx="2889731" cy="493554"/>
          </a:xfrm>
          <a:prstGeom prst="rect">
            <a:avLst/>
          </a:prstGeom>
        </p:spPr>
        <p:txBody>
          <a:bodyPr vert="horz" lIns="90315" tIns="45158" rIns="90315" bIns="45158" rtlCol="0" anchor="b"/>
          <a:lstStyle>
            <a:lvl1pPr algn="l">
              <a:defRPr sz="1200"/>
            </a:lvl1pPr>
          </a:lstStyle>
          <a:p>
            <a:endParaRPr lang="en-AU"/>
          </a:p>
        </p:txBody>
      </p:sp>
      <p:sp>
        <p:nvSpPr>
          <p:cNvPr id="7" name="Slide Number Placeholder 6"/>
          <p:cNvSpPr>
            <a:spLocks noGrp="1"/>
          </p:cNvSpPr>
          <p:nvPr>
            <p:ph type="sldNum" sz="quarter" idx="5"/>
          </p:nvPr>
        </p:nvSpPr>
        <p:spPr>
          <a:xfrm>
            <a:off x="3777803" y="9377532"/>
            <a:ext cx="2889731" cy="493554"/>
          </a:xfrm>
          <a:prstGeom prst="rect">
            <a:avLst/>
          </a:prstGeom>
        </p:spPr>
        <p:txBody>
          <a:bodyPr vert="horz" lIns="90315" tIns="45158" rIns="90315" bIns="45158" rtlCol="0" anchor="b"/>
          <a:lstStyle>
            <a:lvl1pPr algn="r">
              <a:defRPr sz="1200"/>
            </a:lvl1pPr>
          </a:lstStyle>
          <a:p>
            <a:fld id="{DE8444CB-8A88-4432-916C-A7FDEB4BF930}" type="slidenum">
              <a:rPr lang="en-AU" smtClean="0"/>
              <a:t>‹#›</a:t>
            </a:fld>
            <a:endParaRPr lang="en-AU"/>
          </a:p>
        </p:txBody>
      </p:sp>
    </p:spTree>
    <p:extLst>
      <p:ext uri="{BB962C8B-B14F-4D97-AF65-F5344CB8AC3E}">
        <p14:creationId xmlns:p14="http://schemas.microsoft.com/office/powerpoint/2010/main" val="8348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Apostolic_Constitu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en.wikipedia.org/wiki/Second_Vatican_Counci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1</a:t>
            </a:fld>
            <a:endParaRPr lang="en-AU"/>
          </a:p>
        </p:txBody>
      </p:sp>
    </p:spTree>
    <p:extLst>
      <p:ext uri="{BB962C8B-B14F-4D97-AF65-F5344CB8AC3E}">
        <p14:creationId xmlns:p14="http://schemas.microsoft.com/office/powerpoint/2010/main" val="370200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10</a:t>
            </a:fld>
            <a:endParaRPr lang="en-AU"/>
          </a:p>
        </p:txBody>
      </p:sp>
    </p:spTree>
    <p:extLst>
      <p:ext uri="{BB962C8B-B14F-4D97-AF65-F5344CB8AC3E}">
        <p14:creationId xmlns:p14="http://schemas.microsoft.com/office/powerpoint/2010/main" val="316139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11</a:t>
            </a:fld>
            <a:endParaRPr lang="en-AU"/>
          </a:p>
        </p:txBody>
      </p:sp>
    </p:spTree>
    <p:extLst>
      <p:ext uri="{BB962C8B-B14F-4D97-AF65-F5344CB8AC3E}">
        <p14:creationId xmlns:p14="http://schemas.microsoft.com/office/powerpoint/2010/main" val="393764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smtClean="0"/>
              <a:t>Observing the general and utter state of neglect, on the part of Catholics, in which the savages (‘</a:t>
            </a:r>
            <a:r>
              <a:rPr lang="en-AU" i="1" dirty="0" err="1" smtClean="0"/>
              <a:t>selvaggi</a:t>
            </a:r>
            <a:r>
              <a:rPr lang="en-AU" i="1" dirty="0" smtClean="0"/>
              <a:t>’) find themselves all over Australia, in whose immense extension nothing exists for them but the one and only Benedictine Mission of New Norcia, so harshly opposed by the one who should be its supporter and defender, several times it occurred to me that while the care of the souls of those savages is entrusted to the same ones to whom the care of the souls of the Europeans is entrusted, it will almost be miraculous if the true conversion and civilisation of only one savage is obtained. These will always remain neglected, because the care of the Europeans will absorb, as it has so far, the whole mind and resources of those [missionaries] and for the poor savages, i.e. for the legitimate owners of those same lands on which houses and churches are being built for the Europeans, there will never be one penny, due to them in justice rather than in charity; and I am so convinced of this that if it were possible to separate the two jurisdictions I would not hesitate for one moment humbly to propose it.</a:t>
            </a:r>
          </a:p>
          <a:p>
            <a:r>
              <a:rPr lang="en-AU" dirty="0" smtClean="0"/>
              <a:t>Bishop </a:t>
            </a:r>
            <a:r>
              <a:rPr lang="en-AU" dirty="0" err="1" smtClean="0"/>
              <a:t>Salvado</a:t>
            </a:r>
            <a:r>
              <a:rPr lang="en-AU" dirty="0" smtClean="0"/>
              <a:t> (</a:t>
            </a:r>
            <a:r>
              <a:rPr lang="en-AU" dirty="0" err="1" smtClean="0"/>
              <a:t>Girola</a:t>
            </a:r>
            <a:r>
              <a:rPr lang="en-AU" dirty="0" smtClean="0"/>
              <a:t>)</a:t>
            </a:r>
          </a:p>
          <a:p>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12</a:t>
            </a:fld>
            <a:endParaRPr lang="en-AU"/>
          </a:p>
        </p:txBody>
      </p:sp>
    </p:spTree>
    <p:extLst>
      <p:ext uri="{BB962C8B-B14F-4D97-AF65-F5344CB8AC3E}">
        <p14:creationId xmlns:p14="http://schemas.microsoft.com/office/powerpoint/2010/main" val="201633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13</a:t>
            </a:fld>
            <a:endParaRPr lang="en-AU"/>
          </a:p>
        </p:txBody>
      </p:sp>
    </p:spTree>
    <p:extLst>
      <p:ext uri="{BB962C8B-B14F-4D97-AF65-F5344CB8AC3E}">
        <p14:creationId xmlns:p14="http://schemas.microsoft.com/office/powerpoint/2010/main" val="377846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14</a:t>
            </a:fld>
            <a:endParaRPr lang="en-AU"/>
          </a:p>
        </p:txBody>
      </p:sp>
    </p:spTree>
    <p:extLst>
      <p:ext uri="{BB962C8B-B14F-4D97-AF65-F5344CB8AC3E}">
        <p14:creationId xmlns:p14="http://schemas.microsoft.com/office/powerpoint/2010/main" val="3855144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3153">
              <a:defRPr/>
            </a:pPr>
            <a:r>
              <a:rPr lang="en-AU" i="1" dirty="0" smtClean="0"/>
              <a:t>G.S - </a:t>
            </a:r>
            <a:r>
              <a:rPr lang="en-AU" i="1" dirty="0" err="1" smtClean="0"/>
              <a:t>Gaudium</a:t>
            </a:r>
            <a:r>
              <a:rPr lang="en-AU" i="1" dirty="0" smtClean="0"/>
              <a:t> et </a:t>
            </a:r>
            <a:r>
              <a:rPr lang="en-AU" i="1" dirty="0" err="1" smtClean="0"/>
              <a:t>Spes</a:t>
            </a:r>
            <a:r>
              <a:rPr lang="en-AU" dirty="0" smtClean="0"/>
              <a:t>  - The joys and hopes, the grief and anguish of the people of our time, especially of those who are poor or afflicted, are the joys and hopes, the grief and anguish of the followers of Christ as well. The </a:t>
            </a:r>
            <a:r>
              <a:rPr lang="en-AU" b="1" dirty="0" smtClean="0"/>
              <a:t>Pastoral Constitution on the Church in the Modern World</a:t>
            </a:r>
            <a:r>
              <a:rPr lang="en-AU" dirty="0" smtClean="0"/>
              <a:t>, was one of the four </a:t>
            </a:r>
            <a:r>
              <a:rPr lang="en-AU" dirty="0" smtClean="0">
                <a:hlinkClick r:id="rId3" action="ppaction://hlinkfile" tooltip="Apostolic Constitution"/>
              </a:rPr>
              <a:t>Apostolic Constitutions</a:t>
            </a:r>
            <a:r>
              <a:rPr lang="en-AU" dirty="0" smtClean="0"/>
              <a:t> resulting from the </a:t>
            </a:r>
            <a:r>
              <a:rPr lang="en-AU" dirty="0" smtClean="0">
                <a:hlinkClick r:id="rId4" action="ppaction://hlinkfile" tooltip="Second Vatican Council"/>
              </a:rPr>
              <a:t>Second Vatican Council</a:t>
            </a:r>
            <a:r>
              <a:rPr lang="en-AU" dirty="0" smtClean="0"/>
              <a:t>. The document is an overview of the Catholic Church's teachings about humanity's relationship to society, especially in reference to economics, poverty, social justice, culture, science, technology and ecumenism.</a:t>
            </a:r>
          </a:p>
          <a:p>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15</a:t>
            </a:fld>
            <a:endParaRPr lang="en-AU"/>
          </a:p>
        </p:txBody>
      </p:sp>
    </p:spTree>
    <p:extLst>
      <p:ext uri="{BB962C8B-B14F-4D97-AF65-F5344CB8AC3E}">
        <p14:creationId xmlns:p14="http://schemas.microsoft.com/office/powerpoint/2010/main" val="3996135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Ad</a:t>
            </a:r>
            <a:r>
              <a:rPr lang="en-AU" baseline="0" dirty="0" smtClean="0"/>
              <a:t> </a:t>
            </a:r>
            <a:r>
              <a:rPr lang="en-AU" baseline="0" dirty="0" err="1" smtClean="0"/>
              <a:t>Gentes</a:t>
            </a:r>
            <a:r>
              <a:rPr lang="en-AU" baseline="0" dirty="0" smtClean="0"/>
              <a:t> - </a:t>
            </a:r>
            <a:r>
              <a:rPr lang="en-AU" dirty="0" smtClean="0"/>
              <a:t>"To the Nations,"  Decree on the Missionary Activity of the Church</a:t>
            </a:r>
          </a:p>
          <a:p>
            <a:r>
              <a:rPr lang="en-AU" dirty="0" smtClean="0"/>
              <a:t>Ad </a:t>
            </a:r>
            <a:r>
              <a:rPr lang="en-AU" dirty="0" err="1" smtClean="0"/>
              <a:t>Gentes</a:t>
            </a:r>
            <a:r>
              <a:rPr lang="en-AU" dirty="0" smtClean="0"/>
              <a:t> focused on the factors involved in mission work. It called for the continued development of missionary acculturation. It encourages missionaries to live with the people they are attempting to convert, to absorb their ways and culture. It encourages the coordination of mission work through agencies and the cooperation with other groups and organizations within the Catholic Church and other denominations</a:t>
            </a:r>
          </a:p>
          <a:p>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16</a:t>
            </a:fld>
            <a:endParaRPr lang="en-AU"/>
          </a:p>
        </p:txBody>
      </p:sp>
    </p:spTree>
    <p:extLst>
      <p:ext uri="{BB962C8B-B14F-4D97-AF65-F5344CB8AC3E}">
        <p14:creationId xmlns:p14="http://schemas.microsoft.com/office/powerpoint/2010/main" val="1954780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3153">
              <a:defRPr/>
            </a:pPr>
            <a:r>
              <a:rPr lang="en-AU" dirty="0" smtClean="0"/>
              <a:t>Ad</a:t>
            </a:r>
            <a:r>
              <a:rPr lang="en-AU" baseline="0" dirty="0" smtClean="0"/>
              <a:t> </a:t>
            </a:r>
            <a:r>
              <a:rPr lang="en-AU" baseline="0" dirty="0" err="1" smtClean="0"/>
              <a:t>Gentes</a:t>
            </a:r>
            <a:r>
              <a:rPr lang="en-AU" baseline="0" dirty="0" smtClean="0"/>
              <a:t> - </a:t>
            </a:r>
            <a:r>
              <a:rPr lang="en-AU" dirty="0" smtClean="0"/>
              <a:t>"To the Nations,"  Decree on the Missionary Activity of the Church</a:t>
            </a:r>
          </a:p>
          <a:p>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17</a:t>
            </a:fld>
            <a:endParaRPr lang="en-AU"/>
          </a:p>
        </p:txBody>
      </p:sp>
    </p:spTree>
    <p:extLst>
      <p:ext uri="{BB962C8B-B14F-4D97-AF65-F5344CB8AC3E}">
        <p14:creationId xmlns:p14="http://schemas.microsoft.com/office/powerpoint/2010/main" val="2889938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1843 first catholic mission </a:t>
            </a:r>
            <a:r>
              <a:rPr lang="en-AU" dirty="0" err="1" smtClean="0"/>
              <a:t>stradebroke</a:t>
            </a:r>
            <a:r>
              <a:rPr lang="en-AU" dirty="0" smtClean="0"/>
              <a:t> island</a:t>
            </a:r>
          </a:p>
          <a:p>
            <a:r>
              <a:rPr lang="en-AU" dirty="0" smtClean="0"/>
              <a:t>1846 two Aboriginal Boys taken to Europe to train as missionaries to their own Peoples.</a:t>
            </a:r>
          </a:p>
          <a:p>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18</a:t>
            </a:fld>
            <a:endParaRPr lang="en-AU"/>
          </a:p>
        </p:txBody>
      </p:sp>
    </p:spTree>
    <p:extLst>
      <p:ext uri="{BB962C8B-B14F-4D97-AF65-F5344CB8AC3E}">
        <p14:creationId xmlns:p14="http://schemas.microsoft.com/office/powerpoint/2010/main" val="2417877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a:t>Redemptoris</a:t>
            </a:r>
            <a:r>
              <a:rPr lang="en-AU" dirty="0"/>
              <a:t> </a:t>
            </a:r>
            <a:r>
              <a:rPr lang="en-AU" dirty="0" err="1"/>
              <a:t>Missio</a:t>
            </a:r>
            <a:r>
              <a:rPr lang="en-AU" dirty="0"/>
              <a:t> - </a:t>
            </a:r>
            <a:r>
              <a:rPr lang="en-AU" dirty="0" smtClean="0"/>
              <a:t>Mission of the Redeemer - subtitled On the permanent validity of the Church's missionary mandate</a:t>
            </a:r>
          </a:p>
          <a:p>
            <a:r>
              <a:rPr lang="en-AU" dirty="0" smtClean="0"/>
              <a:t>Two way Learning &lt;-&gt;</a:t>
            </a:r>
          </a:p>
          <a:p>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19</a:t>
            </a:fld>
            <a:endParaRPr lang="en-AU"/>
          </a:p>
        </p:txBody>
      </p:sp>
    </p:spTree>
    <p:extLst>
      <p:ext uri="{BB962C8B-B14F-4D97-AF65-F5344CB8AC3E}">
        <p14:creationId xmlns:p14="http://schemas.microsoft.com/office/powerpoint/2010/main" val="95541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2</a:t>
            </a:fld>
            <a:endParaRPr lang="en-AU"/>
          </a:p>
        </p:txBody>
      </p:sp>
    </p:spTree>
    <p:extLst>
      <p:ext uri="{BB962C8B-B14F-4D97-AF65-F5344CB8AC3E}">
        <p14:creationId xmlns:p14="http://schemas.microsoft.com/office/powerpoint/2010/main" val="3078248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After Vatican II there have been five Instructions on how to interpret the Councils document on liturgy  </a:t>
            </a:r>
            <a:r>
              <a:rPr lang="en-AU" dirty="0" err="1" smtClean="0"/>
              <a:t>Sacrosantctum</a:t>
            </a:r>
            <a:r>
              <a:rPr lang="en-AU" baseline="0" dirty="0" smtClean="0"/>
              <a:t> </a:t>
            </a:r>
            <a:r>
              <a:rPr lang="en-AU" baseline="0" dirty="0" err="1" smtClean="0"/>
              <a:t>Concilium</a:t>
            </a:r>
            <a:r>
              <a:rPr lang="en-AU" baseline="0" dirty="0" smtClean="0"/>
              <a:t>.</a:t>
            </a:r>
            <a:r>
              <a:rPr lang="en-AU" dirty="0" smtClean="0"/>
              <a:t> The Fourth instruction for the right application of the </a:t>
            </a:r>
            <a:r>
              <a:rPr lang="en-AU" dirty="0" err="1" smtClean="0"/>
              <a:t>Conciliar</a:t>
            </a:r>
            <a:r>
              <a:rPr lang="en-AU" dirty="0" smtClean="0"/>
              <a:t> Constitution on the Liturgy issued on March 29, 1994.</a:t>
            </a:r>
            <a:r>
              <a:rPr lang="en-AU" b="1" dirty="0" smtClean="0"/>
              <a:t> </a:t>
            </a:r>
          </a:p>
          <a:p>
            <a:r>
              <a:rPr lang="en-AU" b="1" dirty="0" smtClean="0"/>
              <a:t>Give examples: Part</a:t>
            </a:r>
            <a:r>
              <a:rPr lang="en-AU" b="1" baseline="0" dirty="0" smtClean="0"/>
              <a:t> 1&gt; Smoking, Water Ceremonies. Aboriginal Our Father, Hail mary, Lamb of God, Art etc</a:t>
            </a:r>
          </a:p>
          <a:p>
            <a:r>
              <a:rPr lang="en-AU" b="1" baseline="0" dirty="0" smtClean="0"/>
              <a:t>Part&gt;2 Social justice statements . Understanding about Land. But they can’t accept Part&gt;1</a:t>
            </a:r>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20</a:t>
            </a:fld>
            <a:endParaRPr lang="en-AU"/>
          </a:p>
        </p:txBody>
      </p:sp>
    </p:spTree>
    <p:extLst>
      <p:ext uri="{BB962C8B-B14F-4D97-AF65-F5344CB8AC3E}">
        <p14:creationId xmlns:p14="http://schemas.microsoft.com/office/powerpoint/2010/main" val="392332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3153">
              <a:defRPr/>
            </a:pPr>
            <a:r>
              <a:rPr lang="en-AU" b="0" i="0" dirty="0" smtClean="0"/>
              <a:t>Oblate Cardinal  Francis George - </a:t>
            </a:r>
            <a:r>
              <a:rPr lang="en-AU" i="1" dirty="0" smtClean="0"/>
              <a:t>"Inculturation and communion</a:t>
            </a:r>
            <a:r>
              <a:rPr lang="en-AU" i="1" baseline="0" dirty="0" smtClean="0"/>
              <a:t>” probably </a:t>
            </a:r>
            <a:r>
              <a:rPr lang="en-AU" i="1" dirty="0" smtClean="0"/>
              <a:t>of the said authorities on Inculturation. Cardinal archbishop of</a:t>
            </a:r>
            <a:r>
              <a:rPr lang="en-AU" i="1" baseline="0" dirty="0" smtClean="0"/>
              <a:t> Chicago USA</a:t>
            </a:r>
            <a:endParaRPr lang="en-AU" b="0" i="0" dirty="0" smtClean="0"/>
          </a:p>
          <a:p>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21</a:t>
            </a:fld>
            <a:endParaRPr lang="en-AU"/>
          </a:p>
        </p:txBody>
      </p:sp>
    </p:spTree>
    <p:extLst>
      <p:ext uri="{BB962C8B-B14F-4D97-AF65-F5344CB8AC3E}">
        <p14:creationId xmlns:p14="http://schemas.microsoft.com/office/powerpoint/2010/main" val="1928203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0" i="0" dirty="0" smtClean="0"/>
              <a:t>Oblate Cardinal  Francis George - </a:t>
            </a:r>
            <a:r>
              <a:rPr lang="en-AU" i="1" dirty="0" smtClean="0"/>
              <a:t>"Inculturation and communion</a:t>
            </a:r>
            <a:r>
              <a:rPr lang="en-AU" i="1" baseline="0" dirty="0" smtClean="0"/>
              <a:t>” probably </a:t>
            </a:r>
            <a:r>
              <a:rPr lang="en-AU" i="1" dirty="0" smtClean="0"/>
              <a:t>of the said authorities on Inculturation. Cardinal archbishop of</a:t>
            </a:r>
            <a:r>
              <a:rPr lang="en-AU" i="1" baseline="0" dirty="0" smtClean="0"/>
              <a:t> Chicago USA</a:t>
            </a:r>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22</a:t>
            </a:fld>
            <a:endParaRPr lang="en-AU"/>
          </a:p>
        </p:txBody>
      </p:sp>
    </p:spTree>
    <p:extLst>
      <p:ext uri="{BB962C8B-B14F-4D97-AF65-F5344CB8AC3E}">
        <p14:creationId xmlns:p14="http://schemas.microsoft.com/office/powerpoint/2010/main" val="2785450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23</a:t>
            </a:fld>
            <a:endParaRPr lang="en-AU"/>
          </a:p>
        </p:txBody>
      </p:sp>
    </p:spTree>
    <p:extLst>
      <p:ext uri="{BB962C8B-B14F-4D97-AF65-F5344CB8AC3E}">
        <p14:creationId xmlns:p14="http://schemas.microsoft.com/office/powerpoint/2010/main" val="1205640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24</a:t>
            </a:fld>
            <a:endParaRPr lang="en-AU"/>
          </a:p>
        </p:txBody>
      </p:sp>
    </p:spTree>
    <p:extLst>
      <p:ext uri="{BB962C8B-B14F-4D97-AF65-F5344CB8AC3E}">
        <p14:creationId xmlns:p14="http://schemas.microsoft.com/office/powerpoint/2010/main" val="4283215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25</a:t>
            </a:fld>
            <a:endParaRPr lang="en-AU"/>
          </a:p>
        </p:txBody>
      </p:sp>
    </p:spTree>
    <p:extLst>
      <p:ext uri="{BB962C8B-B14F-4D97-AF65-F5344CB8AC3E}">
        <p14:creationId xmlns:p14="http://schemas.microsoft.com/office/powerpoint/2010/main" val="3048431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26</a:t>
            </a:fld>
            <a:endParaRPr lang="en-AU"/>
          </a:p>
        </p:txBody>
      </p:sp>
    </p:spTree>
    <p:extLst>
      <p:ext uri="{BB962C8B-B14F-4D97-AF65-F5344CB8AC3E}">
        <p14:creationId xmlns:p14="http://schemas.microsoft.com/office/powerpoint/2010/main" val="29711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27</a:t>
            </a:fld>
            <a:endParaRPr lang="en-AU"/>
          </a:p>
        </p:txBody>
      </p:sp>
    </p:spTree>
    <p:extLst>
      <p:ext uri="{BB962C8B-B14F-4D97-AF65-F5344CB8AC3E}">
        <p14:creationId xmlns:p14="http://schemas.microsoft.com/office/powerpoint/2010/main" val="3928987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3153">
              <a:defRPr/>
            </a:pPr>
            <a:r>
              <a:rPr lang="en-AU" dirty="0" smtClean="0"/>
              <a:t>Although in in 1973 permission has</a:t>
            </a:r>
            <a:r>
              <a:rPr lang="en-AU" baseline="0" dirty="0" smtClean="0"/>
              <a:t> been granted by the ACBC for the use certain things the new liturgy is in another world</a:t>
            </a:r>
            <a:endParaRPr lang="en-AU" dirty="0" smtClean="0"/>
          </a:p>
          <a:p>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28</a:t>
            </a:fld>
            <a:endParaRPr lang="en-AU"/>
          </a:p>
        </p:txBody>
      </p:sp>
    </p:spTree>
    <p:extLst>
      <p:ext uri="{BB962C8B-B14F-4D97-AF65-F5344CB8AC3E}">
        <p14:creationId xmlns:p14="http://schemas.microsoft.com/office/powerpoint/2010/main" val="2729701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29</a:t>
            </a:fld>
            <a:endParaRPr lang="en-AU"/>
          </a:p>
        </p:txBody>
      </p:sp>
    </p:spTree>
    <p:extLst>
      <p:ext uri="{BB962C8B-B14F-4D97-AF65-F5344CB8AC3E}">
        <p14:creationId xmlns:p14="http://schemas.microsoft.com/office/powerpoint/2010/main" val="300595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3</a:t>
            </a:fld>
            <a:endParaRPr lang="en-AU"/>
          </a:p>
        </p:txBody>
      </p:sp>
    </p:spTree>
    <p:extLst>
      <p:ext uri="{BB962C8B-B14F-4D97-AF65-F5344CB8AC3E}">
        <p14:creationId xmlns:p14="http://schemas.microsoft.com/office/powerpoint/2010/main" val="2921063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30</a:t>
            </a:fld>
            <a:endParaRPr lang="en-AU"/>
          </a:p>
        </p:txBody>
      </p:sp>
    </p:spTree>
    <p:extLst>
      <p:ext uri="{BB962C8B-B14F-4D97-AF65-F5344CB8AC3E}">
        <p14:creationId xmlns:p14="http://schemas.microsoft.com/office/powerpoint/2010/main" val="738403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31</a:t>
            </a:fld>
            <a:endParaRPr lang="en-AU"/>
          </a:p>
        </p:txBody>
      </p:sp>
    </p:spTree>
    <p:extLst>
      <p:ext uri="{BB962C8B-B14F-4D97-AF65-F5344CB8AC3E}">
        <p14:creationId xmlns:p14="http://schemas.microsoft.com/office/powerpoint/2010/main" val="1595902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32</a:t>
            </a:fld>
            <a:endParaRPr lang="en-AU"/>
          </a:p>
        </p:txBody>
      </p:sp>
    </p:spTree>
    <p:extLst>
      <p:ext uri="{BB962C8B-B14F-4D97-AF65-F5344CB8AC3E}">
        <p14:creationId xmlns:p14="http://schemas.microsoft.com/office/powerpoint/2010/main" val="4138362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3153">
              <a:defRPr/>
            </a:pPr>
            <a:r>
              <a:rPr lang="en-AU" dirty="0" err="1" smtClean="0"/>
              <a:t>Lilla</a:t>
            </a:r>
            <a:r>
              <a:rPr lang="en-AU" smtClean="0"/>
              <a:t> Watson</a:t>
            </a:r>
          </a:p>
          <a:p>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33</a:t>
            </a:fld>
            <a:endParaRPr lang="en-AU"/>
          </a:p>
        </p:txBody>
      </p:sp>
    </p:spTree>
    <p:extLst>
      <p:ext uri="{BB962C8B-B14F-4D97-AF65-F5344CB8AC3E}">
        <p14:creationId xmlns:p14="http://schemas.microsoft.com/office/powerpoint/2010/main" val="246906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smtClean="0"/>
              <a:t>Jesus cried with a loud voice, “Lazarus, come out!”</a:t>
            </a:r>
            <a:r>
              <a:rPr lang="en-AU" i="1" baseline="0" dirty="0" smtClean="0"/>
              <a:t> </a:t>
            </a:r>
            <a:r>
              <a:rPr lang="en-AU" i="1" dirty="0" smtClean="0"/>
              <a:t>The dead man came out, his hands and feet bound</a:t>
            </a:r>
          </a:p>
          <a:p>
            <a:r>
              <a:rPr lang="en-AU" i="1" dirty="0" smtClean="0"/>
              <a:t>with strips of cloth, and his face wrapped in a cloth.</a:t>
            </a:r>
            <a:r>
              <a:rPr lang="en-AU" i="1" baseline="0" dirty="0" smtClean="0"/>
              <a:t> </a:t>
            </a:r>
            <a:r>
              <a:rPr lang="en-AU" i="1" dirty="0" smtClean="0"/>
              <a:t>Jesus said to them, “Unbind him, and let him go.”</a:t>
            </a:r>
          </a:p>
          <a:p>
            <a:r>
              <a:rPr lang="en-AU" dirty="0" smtClean="0"/>
              <a:t>(Gospel of John ch.11 vv.43-44)</a:t>
            </a:r>
          </a:p>
          <a:p>
            <a:endParaRPr lang="en-AU" dirty="0" smtClean="0"/>
          </a:p>
          <a:p>
            <a:r>
              <a:rPr lang="en-AU" dirty="0" smtClean="0"/>
              <a:t>Like Lazarus, too many Aboriginal people are “entombed”. They are entombed by poverty; by violence; by the effects of colonization; the</a:t>
            </a:r>
            <a:r>
              <a:rPr lang="en-AU" baseline="0" dirty="0" smtClean="0"/>
              <a:t> </a:t>
            </a:r>
            <a:r>
              <a:rPr lang="en-AU" dirty="0" smtClean="0"/>
              <a:t>legacy of missionaries; by exclusion; by racism; by more than 200 years of having land taken and culture trampled and by policies and practices</a:t>
            </a:r>
            <a:r>
              <a:rPr lang="en-AU" baseline="0" dirty="0" smtClean="0"/>
              <a:t> </a:t>
            </a:r>
            <a:r>
              <a:rPr lang="en-AU" dirty="0" smtClean="0"/>
              <a:t>from Governments, Churches and others which are designed literally, and metaphorically, to keep us bound and hidden, out of sight, behind the tomb stone.</a:t>
            </a:r>
          </a:p>
          <a:p>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4</a:t>
            </a:fld>
            <a:endParaRPr lang="en-AU"/>
          </a:p>
        </p:txBody>
      </p:sp>
    </p:spTree>
    <p:extLst>
      <p:ext uri="{BB962C8B-B14F-4D97-AF65-F5344CB8AC3E}">
        <p14:creationId xmlns:p14="http://schemas.microsoft.com/office/powerpoint/2010/main" val="245226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smtClean="0"/>
              <a:t>They were brothers.</a:t>
            </a:r>
          </a:p>
          <a:p>
            <a:r>
              <a:rPr lang="en-AU" i="1" dirty="0" smtClean="0"/>
              <a:t>One day the white cockatoo found the black cockatoo sitting under a shady tree looking angry and upset.</a:t>
            </a:r>
            <a:r>
              <a:rPr lang="en-AU" i="1" baseline="0" dirty="0" smtClean="0"/>
              <a:t> </a:t>
            </a:r>
            <a:r>
              <a:rPr lang="en-AU" i="1" dirty="0" smtClean="0"/>
              <a:t>'What is wrong, brother?' 'I'm angry with dad because he made me black. Why didn't he make me like you?</a:t>
            </a:r>
            <a:r>
              <a:rPr lang="en-AU" i="1" baseline="0" dirty="0" smtClean="0"/>
              <a:t> </a:t>
            </a:r>
            <a:r>
              <a:rPr lang="en-AU" i="1" dirty="0" smtClean="0"/>
              <a:t>I'm going to change myself'. He went to his uncle's country and asked him for honey and clay. 'Get as much as</a:t>
            </a:r>
            <a:r>
              <a:rPr lang="en-AU" i="1" baseline="0" dirty="0" smtClean="0"/>
              <a:t> </a:t>
            </a:r>
            <a:r>
              <a:rPr lang="en-AU" i="1" dirty="0" smtClean="0"/>
              <a:t>you want, there's plenty there'.</a:t>
            </a:r>
            <a:r>
              <a:rPr lang="en-AU" i="1" baseline="0" dirty="0" smtClean="0"/>
              <a:t> </a:t>
            </a:r>
            <a:r>
              <a:rPr lang="en-AU" i="1" dirty="0" smtClean="0"/>
              <a:t>He got the clay and honey and went back home. He</a:t>
            </a:r>
            <a:r>
              <a:rPr lang="en-AU" i="1" baseline="0" dirty="0" smtClean="0"/>
              <a:t> </a:t>
            </a:r>
            <a:r>
              <a:rPr lang="en-AU" i="1" dirty="0" smtClean="0"/>
              <a:t>powdered the clay and rubbed honey all over himself and</a:t>
            </a:r>
            <a:r>
              <a:rPr lang="en-AU" i="1" baseline="0" dirty="0" smtClean="0"/>
              <a:t> </a:t>
            </a:r>
            <a:r>
              <a:rPr lang="en-AU" i="1" dirty="0" smtClean="0"/>
              <a:t>put the powdered clay on. He looked at himself and said,</a:t>
            </a:r>
            <a:r>
              <a:rPr lang="en-AU" i="1" baseline="0" dirty="0" smtClean="0"/>
              <a:t> </a:t>
            </a:r>
            <a:r>
              <a:rPr lang="en-AU" i="1" dirty="0" smtClean="0"/>
              <a:t>'Now I look like my brother'. His grandpa got so angry</a:t>
            </a:r>
            <a:r>
              <a:rPr lang="en-AU" i="1" baseline="0" dirty="0" smtClean="0"/>
              <a:t> </a:t>
            </a:r>
            <a:r>
              <a:rPr lang="en-AU" i="1" dirty="0" smtClean="0"/>
              <a:t>with him that he called on the monsoon to bring rain. It</a:t>
            </a:r>
            <a:r>
              <a:rPr lang="en-AU" i="1" baseline="0" dirty="0" smtClean="0"/>
              <a:t> </a:t>
            </a:r>
            <a:r>
              <a:rPr lang="en-AU" i="1" dirty="0" smtClean="0"/>
              <a:t>washed all the clay off him.</a:t>
            </a:r>
            <a:endParaRPr lang="en-AU" dirty="0" smtClean="0"/>
          </a:p>
          <a:p>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5</a:t>
            </a:fld>
            <a:endParaRPr lang="en-AU"/>
          </a:p>
        </p:txBody>
      </p:sp>
    </p:spTree>
    <p:extLst>
      <p:ext uri="{BB962C8B-B14F-4D97-AF65-F5344CB8AC3E}">
        <p14:creationId xmlns:p14="http://schemas.microsoft.com/office/powerpoint/2010/main" val="322750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Is this not the essence of Jesus’ mission? It is no coincidence that these words were Jesus’ first words. They were words that guided him throughout his life. If you look at his life; he challenges the Pharisees and lawmen; he hung</a:t>
            </a:r>
            <a:r>
              <a:rPr lang="en-AU" baseline="0" dirty="0" smtClean="0"/>
              <a:t> </a:t>
            </a:r>
            <a:r>
              <a:rPr lang="en-AU" dirty="0" smtClean="0"/>
              <a:t>out with the sinners and spent his life healing those who were mentally, spiritually and physically sick. It says to us that we are to allow these people to be free from the things that bind them.</a:t>
            </a:r>
          </a:p>
          <a:p>
            <a:r>
              <a:rPr lang="en-AU" dirty="0" smtClean="0"/>
              <a:t>As Indigenous Christians we look to our Churches to walk with us as we throw off those things that oppress us. But often, we encounter imperialism and colonialism there too. It is not always our experience that Churches are truly opening eyes and hearts to Indigenous cultures and Peoples.</a:t>
            </a:r>
          </a:p>
          <a:p>
            <a:r>
              <a:rPr lang="en-AU" dirty="0" smtClean="0"/>
              <a:t>Last </a:t>
            </a:r>
          </a:p>
          <a:p>
            <a:endParaRPr lang="en-AU" dirty="0"/>
          </a:p>
        </p:txBody>
      </p:sp>
      <p:sp>
        <p:nvSpPr>
          <p:cNvPr id="4" name="Slide Number Placeholder 3"/>
          <p:cNvSpPr>
            <a:spLocks noGrp="1"/>
          </p:cNvSpPr>
          <p:nvPr>
            <p:ph type="sldNum" sz="quarter" idx="10"/>
          </p:nvPr>
        </p:nvSpPr>
        <p:spPr/>
        <p:txBody>
          <a:bodyPr/>
          <a:lstStyle/>
          <a:p>
            <a:fld id="{DE8444CB-8A88-4432-916C-A7FDEB4BF930}" type="slidenum">
              <a:rPr lang="en-AU" smtClean="0"/>
              <a:t>6</a:t>
            </a:fld>
            <a:endParaRPr lang="en-AU"/>
          </a:p>
        </p:txBody>
      </p:sp>
    </p:spTree>
    <p:extLst>
      <p:ext uri="{BB962C8B-B14F-4D97-AF65-F5344CB8AC3E}">
        <p14:creationId xmlns:p14="http://schemas.microsoft.com/office/powerpoint/2010/main" val="25828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7</a:t>
            </a:fld>
            <a:endParaRPr lang="en-AU"/>
          </a:p>
        </p:txBody>
      </p:sp>
    </p:spTree>
    <p:extLst>
      <p:ext uri="{BB962C8B-B14F-4D97-AF65-F5344CB8AC3E}">
        <p14:creationId xmlns:p14="http://schemas.microsoft.com/office/powerpoint/2010/main" val="238156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8</a:t>
            </a:fld>
            <a:endParaRPr lang="en-AU"/>
          </a:p>
        </p:txBody>
      </p:sp>
    </p:spTree>
    <p:extLst>
      <p:ext uri="{BB962C8B-B14F-4D97-AF65-F5344CB8AC3E}">
        <p14:creationId xmlns:p14="http://schemas.microsoft.com/office/powerpoint/2010/main" val="2421757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8444CB-8A88-4432-916C-A7FDEB4BF930}" type="slidenum">
              <a:rPr lang="en-AU" smtClean="0"/>
              <a:t>9</a:t>
            </a:fld>
            <a:endParaRPr lang="en-AU"/>
          </a:p>
        </p:txBody>
      </p:sp>
    </p:spTree>
    <p:extLst>
      <p:ext uri="{BB962C8B-B14F-4D97-AF65-F5344CB8AC3E}">
        <p14:creationId xmlns:p14="http://schemas.microsoft.com/office/powerpoint/2010/main" val="225815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C7CB0CB-DF56-49E5-B5B9-A26980EBF709}" type="datetimeFigureOut">
              <a:rPr lang="en-AU" smtClean="0"/>
              <a:pPr/>
              <a:t>18/05/2015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014AA1-272F-4A08-B910-A07954ABE9FE}"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C7CB0CB-DF56-49E5-B5B9-A26980EBF709}" type="datetimeFigureOut">
              <a:rPr lang="en-AU" smtClean="0"/>
              <a:pPr/>
              <a:t>18/05/2015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014AA1-272F-4A08-B910-A07954ABE9FE}"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C7CB0CB-DF56-49E5-B5B9-A26980EBF709}" type="datetimeFigureOut">
              <a:rPr lang="en-AU" smtClean="0"/>
              <a:pPr/>
              <a:t>18/05/2015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014AA1-272F-4A08-B910-A07954ABE9FE}"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C7CB0CB-DF56-49E5-B5B9-A26980EBF709}" type="datetimeFigureOut">
              <a:rPr lang="en-AU" smtClean="0"/>
              <a:pPr/>
              <a:t>18/05/2015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014AA1-272F-4A08-B910-A07954ABE9FE}"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CB0CB-DF56-49E5-B5B9-A26980EBF709}" type="datetimeFigureOut">
              <a:rPr lang="en-AU" smtClean="0"/>
              <a:pPr/>
              <a:t>18/05/2015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014AA1-272F-4A08-B910-A07954ABE9FE}"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C7CB0CB-DF56-49E5-B5B9-A26980EBF709}" type="datetimeFigureOut">
              <a:rPr lang="en-AU" smtClean="0"/>
              <a:pPr/>
              <a:t>18/05/2015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014AA1-272F-4A08-B910-A07954ABE9FE}"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C7CB0CB-DF56-49E5-B5B9-A26980EBF709}" type="datetimeFigureOut">
              <a:rPr lang="en-AU" smtClean="0"/>
              <a:pPr/>
              <a:t>18/05/2015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014AA1-272F-4A08-B910-A07954ABE9FE}"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C7CB0CB-DF56-49E5-B5B9-A26980EBF709}" type="datetimeFigureOut">
              <a:rPr lang="en-AU" smtClean="0"/>
              <a:pPr/>
              <a:t>18/05/2015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6014AA1-272F-4A08-B910-A07954ABE9FE}"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CB0CB-DF56-49E5-B5B9-A26980EBF709}" type="datetimeFigureOut">
              <a:rPr lang="en-AU" smtClean="0"/>
              <a:pPr/>
              <a:t>18/05/2015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6014AA1-272F-4A08-B910-A07954ABE9FE}"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CB0CB-DF56-49E5-B5B9-A26980EBF709}" type="datetimeFigureOut">
              <a:rPr lang="en-AU" smtClean="0"/>
              <a:pPr/>
              <a:t>18/05/2015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014AA1-272F-4A08-B910-A07954ABE9FE}"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CB0CB-DF56-49E5-B5B9-A26980EBF709}" type="datetimeFigureOut">
              <a:rPr lang="en-AU" smtClean="0"/>
              <a:pPr/>
              <a:t>18/05/2015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014AA1-272F-4A08-B910-A07954ABE9FE}"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CB0CB-DF56-49E5-B5B9-A26980EBF709}" type="datetimeFigureOut">
              <a:rPr lang="en-AU" smtClean="0"/>
              <a:pPr/>
              <a:t>18/05/2015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14AA1-272F-4A08-B910-A07954ABE9FE}"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catholicmission.org.au/educationformation/the-francis-effect-living-the-joy-of-the-gospel" TargetMode="External"/><Relationship Id="rId2" Type="http://schemas.openxmlformats.org/officeDocument/2006/relationships/hyperlink" Target="http://www.ncca.org.au/files/Natsiec/Illuminations_Edinburgh_2010.pdf" TargetMode="External"/><Relationship Id="rId1" Type="http://schemas.openxmlformats.org/officeDocument/2006/relationships/slideLayout" Target="../slideLayouts/slideLayout7.xml"/><Relationship Id="rId4" Type="http://schemas.openxmlformats.org/officeDocument/2006/relationships/hyperlink" Target="http://www.maneyonline.com/doi/abs/10.1179/1476994814Z.0000000002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urchbaggagedew3435-1024x625.jpg"/>
          <p:cNvPicPr>
            <a:picLocks noChangeAspect="1"/>
          </p:cNvPicPr>
          <p:nvPr/>
        </p:nvPicPr>
        <p:blipFill>
          <a:blip r:embed="rId3" cstate="print"/>
          <a:srcRect l="15350"/>
          <a:stretch>
            <a:fillRect/>
          </a:stretch>
        </p:blipFill>
        <p:spPr>
          <a:xfrm>
            <a:off x="0" y="0"/>
            <a:ext cx="9144000" cy="6858000"/>
          </a:xfrm>
          <a:prstGeom prst="rect">
            <a:avLst/>
          </a:prstGeom>
        </p:spPr>
      </p:pic>
      <p:sp>
        <p:nvSpPr>
          <p:cNvPr id="6" name="Rectangle 5"/>
          <p:cNvSpPr/>
          <p:nvPr/>
        </p:nvSpPr>
        <p:spPr>
          <a:xfrm>
            <a:off x="1835696" y="548680"/>
            <a:ext cx="5454352" cy="1200329"/>
          </a:xfrm>
          <a:prstGeom prst="rect">
            <a:avLst/>
          </a:prstGeom>
        </p:spPr>
        <p:txBody>
          <a:bodyPr wrap="square">
            <a:spAutoFit/>
          </a:bodyPr>
          <a:lstStyle/>
          <a:p>
            <a:pPr algn="ctr"/>
            <a:r>
              <a:rPr lang="en-AU" sz="3600" b="1" dirty="0" smtClean="0"/>
              <a:t>From Mission Field to the Mission Force</a:t>
            </a:r>
            <a:endParaRPr lang="en-AU" sz="3600" dirty="0"/>
          </a:p>
        </p:txBody>
      </p:sp>
      <p:sp>
        <p:nvSpPr>
          <p:cNvPr id="7" name="TextBox 6"/>
          <p:cNvSpPr txBox="1"/>
          <p:nvPr/>
        </p:nvSpPr>
        <p:spPr>
          <a:xfrm>
            <a:off x="2339752" y="1772816"/>
            <a:ext cx="4536504" cy="1323439"/>
          </a:xfrm>
          <a:prstGeom prst="rect">
            <a:avLst/>
          </a:prstGeom>
          <a:noFill/>
        </p:spPr>
        <p:txBody>
          <a:bodyPr wrap="square" rtlCol="0">
            <a:spAutoFit/>
          </a:bodyPr>
          <a:lstStyle/>
          <a:p>
            <a:pPr algn="ctr"/>
            <a:r>
              <a:rPr lang="en-AU" sz="2000" b="1" i="1" dirty="0" smtClean="0"/>
              <a:t>Graeme Mundine</a:t>
            </a:r>
          </a:p>
          <a:p>
            <a:pPr algn="ctr"/>
            <a:r>
              <a:rPr lang="en-AU" sz="2000" b="1" i="1" dirty="0" smtClean="0"/>
              <a:t>Executive Officer</a:t>
            </a:r>
          </a:p>
          <a:p>
            <a:pPr algn="ctr"/>
            <a:r>
              <a:rPr lang="en-AU" sz="2000" b="1" i="1" dirty="0" smtClean="0"/>
              <a:t>Aboriginal Catholic Ministry</a:t>
            </a:r>
          </a:p>
          <a:p>
            <a:pPr algn="ctr"/>
            <a:r>
              <a:rPr lang="en-AU" sz="2000" b="1" i="1" dirty="0" smtClean="0"/>
              <a:t>Catholic Archdiocese of Sydney</a:t>
            </a:r>
            <a:endParaRPr lang="en-AU" sz="20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uncil-of-Jerusalem.jpg"/>
          <p:cNvPicPr>
            <a:picLocks noChangeAspect="1"/>
          </p:cNvPicPr>
          <p:nvPr/>
        </p:nvPicPr>
        <p:blipFill>
          <a:blip r:embed="rId3" cstate="print">
            <a:duotone>
              <a:schemeClr val="accent6">
                <a:shade val="45000"/>
                <a:satMod val="135000"/>
              </a:schemeClr>
              <a:prstClr val="white"/>
            </a:duotone>
          </a:blip>
          <a:srcRect t="10500"/>
          <a:stretch>
            <a:fillRect/>
          </a:stretch>
        </p:blipFill>
        <p:spPr>
          <a:xfrm>
            <a:off x="-48148" y="0"/>
            <a:ext cx="9192148" cy="7550696"/>
          </a:xfrm>
          <a:prstGeom prst="rect">
            <a:avLst/>
          </a:prstGeom>
        </p:spPr>
      </p:pic>
      <p:sp>
        <p:nvSpPr>
          <p:cNvPr id="2" name="TextBox 1"/>
          <p:cNvSpPr txBox="1"/>
          <p:nvPr/>
        </p:nvSpPr>
        <p:spPr>
          <a:xfrm>
            <a:off x="0" y="188640"/>
            <a:ext cx="7793376" cy="1569660"/>
          </a:xfrm>
          <a:prstGeom prst="rect">
            <a:avLst/>
          </a:prstGeom>
          <a:noFill/>
        </p:spPr>
        <p:txBody>
          <a:bodyPr wrap="square" rtlCol="0">
            <a:spAutoFit/>
          </a:bodyPr>
          <a:lstStyle/>
          <a:p>
            <a:pPr algn="ctr"/>
            <a:r>
              <a:rPr lang="en-AU" sz="4800" b="1" i="1" dirty="0" smtClean="0"/>
              <a:t>One: </a:t>
            </a:r>
            <a:r>
              <a:rPr lang="en-AU" sz="4800" b="1" dirty="0" smtClean="0"/>
              <a:t>here is the faith take it </a:t>
            </a:r>
          </a:p>
          <a:p>
            <a:pPr algn="ctr"/>
            <a:r>
              <a:rPr lang="en-AU" sz="4800" b="1" dirty="0" smtClean="0"/>
              <a:t>or leave it</a:t>
            </a:r>
            <a:endParaRPr lang="en-AU" sz="4800" b="1" dirty="0"/>
          </a:p>
        </p:txBody>
      </p:sp>
      <p:sp>
        <p:nvSpPr>
          <p:cNvPr id="3" name="TextBox 2"/>
          <p:cNvSpPr txBox="1"/>
          <p:nvPr/>
        </p:nvSpPr>
        <p:spPr>
          <a:xfrm>
            <a:off x="2699792" y="5288340"/>
            <a:ext cx="6696744" cy="1569660"/>
          </a:xfrm>
          <a:prstGeom prst="rect">
            <a:avLst/>
          </a:prstGeom>
          <a:noFill/>
        </p:spPr>
        <p:txBody>
          <a:bodyPr wrap="square" rtlCol="0">
            <a:spAutoFit/>
          </a:bodyPr>
          <a:lstStyle/>
          <a:p>
            <a:pPr algn="ctr"/>
            <a:r>
              <a:rPr lang="en-AU" sz="4800" b="1" i="1" dirty="0" smtClean="0"/>
              <a:t>Two: </a:t>
            </a:r>
            <a:r>
              <a:rPr lang="en-AU" sz="4800" b="1" dirty="0" smtClean="0"/>
              <a:t>plant a seed </a:t>
            </a:r>
          </a:p>
          <a:p>
            <a:pPr algn="ctr"/>
            <a:r>
              <a:rPr lang="en-AU" sz="4800" b="1" dirty="0" smtClean="0"/>
              <a:t>and foster it to grow</a:t>
            </a:r>
            <a:endParaRPr lang="en-AU" sz="4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pe Alexander VI.png"/>
          <p:cNvPicPr>
            <a:picLocks noChangeAspect="1"/>
          </p:cNvPicPr>
          <p:nvPr/>
        </p:nvPicPr>
        <p:blipFill>
          <a:blip r:embed="rId3" cstate="print">
            <a:lum bright="70000" contrast="-70000"/>
          </a:blip>
          <a:stretch>
            <a:fillRect/>
          </a:stretch>
        </p:blipFill>
        <p:spPr>
          <a:xfrm>
            <a:off x="3960629" y="0"/>
            <a:ext cx="5183372" cy="6858000"/>
          </a:xfrm>
          <a:prstGeom prst="rect">
            <a:avLst/>
          </a:prstGeom>
        </p:spPr>
      </p:pic>
      <p:pic>
        <p:nvPicPr>
          <p:cNvPr id="5" name="Picture 4" descr="Pope Nicholas V.jpg"/>
          <p:cNvPicPr>
            <a:picLocks noChangeAspect="1"/>
          </p:cNvPicPr>
          <p:nvPr/>
        </p:nvPicPr>
        <p:blipFill>
          <a:blip r:embed="rId4" cstate="print">
            <a:lum bright="70000" contrast="-70000"/>
          </a:blip>
          <a:stretch>
            <a:fillRect/>
          </a:stretch>
        </p:blipFill>
        <p:spPr>
          <a:xfrm>
            <a:off x="0" y="0"/>
            <a:ext cx="4503420" cy="6858000"/>
          </a:xfrm>
          <a:prstGeom prst="rect">
            <a:avLst/>
          </a:prstGeom>
        </p:spPr>
      </p:pic>
      <p:sp>
        <p:nvSpPr>
          <p:cNvPr id="2" name="TextBox 1"/>
          <p:cNvSpPr txBox="1"/>
          <p:nvPr/>
        </p:nvSpPr>
        <p:spPr>
          <a:xfrm>
            <a:off x="110932" y="1290737"/>
            <a:ext cx="8784976" cy="5262979"/>
          </a:xfrm>
          <a:prstGeom prst="rect">
            <a:avLst/>
          </a:prstGeom>
          <a:noFill/>
        </p:spPr>
        <p:txBody>
          <a:bodyPr wrap="square" rtlCol="0">
            <a:spAutoFit/>
          </a:bodyPr>
          <a:lstStyle/>
          <a:p>
            <a:r>
              <a:rPr lang="en-AU" sz="2400" b="1" dirty="0"/>
              <a:t>The origins of the doctrine </a:t>
            </a:r>
            <a:r>
              <a:rPr lang="en-AU" sz="2400" b="1" dirty="0" smtClean="0"/>
              <a:t>of discovery can </a:t>
            </a:r>
            <a:r>
              <a:rPr lang="en-AU" sz="2400" b="1" dirty="0"/>
              <a:t>be traced to </a:t>
            </a:r>
            <a:r>
              <a:rPr lang="en-AU" sz="2400" b="1" dirty="0">
                <a:solidFill>
                  <a:schemeClr val="accent1">
                    <a:lumMod val="75000"/>
                  </a:schemeClr>
                </a:solidFill>
              </a:rPr>
              <a:t>Pope Nicholas V's </a:t>
            </a:r>
            <a:r>
              <a:rPr lang="en-AU" sz="2400" b="1" dirty="0"/>
              <a:t>issuance of the </a:t>
            </a:r>
            <a:r>
              <a:rPr lang="en-AU" sz="2400" b="1" dirty="0">
                <a:solidFill>
                  <a:schemeClr val="accent1">
                    <a:lumMod val="75000"/>
                  </a:schemeClr>
                </a:solidFill>
              </a:rPr>
              <a:t>P</a:t>
            </a:r>
            <a:r>
              <a:rPr lang="en-AU" sz="2400" b="1" dirty="0" smtClean="0">
                <a:solidFill>
                  <a:schemeClr val="accent1">
                    <a:lumMod val="75000"/>
                  </a:schemeClr>
                </a:solidFill>
              </a:rPr>
              <a:t>apal </a:t>
            </a:r>
            <a:r>
              <a:rPr lang="en-AU" sz="2400" b="1" dirty="0">
                <a:solidFill>
                  <a:schemeClr val="accent1">
                    <a:lumMod val="75000"/>
                  </a:schemeClr>
                </a:solidFill>
              </a:rPr>
              <a:t>B</a:t>
            </a:r>
            <a:r>
              <a:rPr lang="en-AU" sz="2400" b="1" dirty="0" smtClean="0">
                <a:solidFill>
                  <a:schemeClr val="accent1">
                    <a:lumMod val="75000"/>
                  </a:schemeClr>
                </a:solidFill>
              </a:rPr>
              <a:t>ull </a:t>
            </a:r>
            <a:r>
              <a:rPr lang="en-AU" sz="2400" b="1" dirty="0">
                <a:solidFill>
                  <a:schemeClr val="accent1">
                    <a:lumMod val="75000"/>
                  </a:schemeClr>
                </a:solidFill>
              </a:rPr>
              <a:t>Romanus </a:t>
            </a:r>
            <a:r>
              <a:rPr lang="en-AU" sz="2400" b="1" dirty="0" err="1">
                <a:solidFill>
                  <a:schemeClr val="accent1">
                    <a:lumMod val="75000"/>
                  </a:schemeClr>
                </a:solidFill>
              </a:rPr>
              <a:t>Pontifex</a:t>
            </a:r>
            <a:r>
              <a:rPr lang="en-AU" sz="2400" b="1" dirty="0">
                <a:solidFill>
                  <a:schemeClr val="accent1">
                    <a:lumMod val="75000"/>
                  </a:schemeClr>
                </a:solidFill>
              </a:rPr>
              <a:t> in 1455. </a:t>
            </a:r>
            <a:r>
              <a:rPr lang="en-AU" sz="2400" b="1" dirty="0"/>
              <a:t>The bull allowed Portugal to claim and conquer lands in West Africa. </a:t>
            </a:r>
            <a:endParaRPr lang="en-AU" sz="2400" b="1" dirty="0" smtClean="0"/>
          </a:p>
          <a:p>
            <a:endParaRPr lang="en-AU" sz="2400" b="1" dirty="0" smtClean="0"/>
          </a:p>
          <a:p>
            <a:r>
              <a:rPr lang="en-AU" sz="2400" b="1" dirty="0" smtClean="0">
                <a:solidFill>
                  <a:schemeClr val="accent1">
                    <a:lumMod val="75000"/>
                  </a:schemeClr>
                </a:solidFill>
              </a:rPr>
              <a:t>Pope </a:t>
            </a:r>
            <a:r>
              <a:rPr lang="en-AU" sz="2400" b="1" dirty="0">
                <a:solidFill>
                  <a:schemeClr val="accent1">
                    <a:lumMod val="75000"/>
                  </a:schemeClr>
                </a:solidFill>
              </a:rPr>
              <a:t>Alexander VI </a:t>
            </a:r>
            <a:r>
              <a:rPr lang="en-AU" sz="2400" b="1" dirty="0"/>
              <a:t>extended to Spain the right to conquer newly found lands in </a:t>
            </a:r>
            <a:r>
              <a:rPr lang="en-AU" sz="2400" b="1" dirty="0">
                <a:solidFill>
                  <a:schemeClr val="accent1">
                    <a:lumMod val="75000"/>
                  </a:schemeClr>
                </a:solidFill>
              </a:rPr>
              <a:t>1493</a:t>
            </a:r>
            <a:r>
              <a:rPr lang="en-AU" sz="2400" b="1" dirty="0"/>
              <a:t>, with the </a:t>
            </a:r>
            <a:r>
              <a:rPr lang="en-AU" sz="2400" b="1" dirty="0">
                <a:solidFill>
                  <a:schemeClr val="accent1">
                    <a:lumMod val="75000"/>
                  </a:schemeClr>
                </a:solidFill>
              </a:rPr>
              <a:t>P</a:t>
            </a:r>
            <a:r>
              <a:rPr lang="en-AU" sz="2400" b="1" dirty="0" smtClean="0">
                <a:solidFill>
                  <a:schemeClr val="accent1">
                    <a:lumMod val="75000"/>
                  </a:schemeClr>
                </a:solidFill>
              </a:rPr>
              <a:t>apal </a:t>
            </a:r>
            <a:r>
              <a:rPr lang="en-AU" sz="2400" b="1" dirty="0">
                <a:solidFill>
                  <a:schemeClr val="accent1">
                    <a:lumMod val="75000"/>
                  </a:schemeClr>
                </a:solidFill>
              </a:rPr>
              <a:t>B</a:t>
            </a:r>
            <a:r>
              <a:rPr lang="en-AU" sz="2400" b="1" dirty="0" smtClean="0">
                <a:solidFill>
                  <a:schemeClr val="accent1">
                    <a:lumMod val="75000"/>
                  </a:schemeClr>
                </a:solidFill>
              </a:rPr>
              <a:t>ull </a:t>
            </a:r>
            <a:r>
              <a:rPr lang="en-AU" sz="2400" b="1" dirty="0">
                <a:solidFill>
                  <a:schemeClr val="accent1">
                    <a:lumMod val="75000"/>
                  </a:schemeClr>
                </a:solidFill>
              </a:rPr>
              <a:t>Inter </a:t>
            </a:r>
            <a:r>
              <a:rPr lang="en-AU" sz="2400" b="1" dirty="0" err="1">
                <a:solidFill>
                  <a:schemeClr val="accent1">
                    <a:lumMod val="75000"/>
                  </a:schemeClr>
                </a:solidFill>
              </a:rPr>
              <a:t>caetera</a:t>
            </a:r>
            <a:r>
              <a:rPr lang="en-AU" sz="2400" b="1" dirty="0"/>
              <a:t>, after Christopher Columbus had already begun doing so. </a:t>
            </a:r>
            <a:endParaRPr lang="en-AU" sz="2400" b="1" dirty="0" smtClean="0"/>
          </a:p>
          <a:p>
            <a:endParaRPr lang="en-AU" sz="2400" b="1" dirty="0"/>
          </a:p>
          <a:p>
            <a:r>
              <a:rPr lang="en-AU" sz="2400" b="1" dirty="0" smtClean="0"/>
              <a:t>Arguments </a:t>
            </a:r>
            <a:r>
              <a:rPr lang="en-AU" sz="2400" b="1" dirty="0"/>
              <a:t>between Portugal and Spain </a:t>
            </a:r>
            <a:r>
              <a:rPr lang="en-AU" sz="2400" b="1" dirty="0" smtClean="0">
                <a:solidFill>
                  <a:schemeClr val="accent1">
                    <a:lumMod val="75000"/>
                  </a:schemeClr>
                </a:solidFill>
              </a:rPr>
              <a:t>(both Christian Countries) </a:t>
            </a:r>
            <a:r>
              <a:rPr lang="en-AU" sz="2400" b="1" dirty="0" smtClean="0"/>
              <a:t>led </a:t>
            </a:r>
            <a:r>
              <a:rPr lang="en-AU" sz="2400" b="1" dirty="0"/>
              <a:t>to the </a:t>
            </a:r>
            <a:r>
              <a:rPr lang="en-AU" sz="2400" b="1" dirty="0">
                <a:solidFill>
                  <a:schemeClr val="accent1">
                    <a:lumMod val="75000"/>
                  </a:schemeClr>
                </a:solidFill>
              </a:rPr>
              <a:t>Treaty of </a:t>
            </a:r>
            <a:r>
              <a:rPr lang="en-AU" sz="2400" b="1" dirty="0" err="1">
                <a:solidFill>
                  <a:schemeClr val="accent1">
                    <a:lumMod val="75000"/>
                  </a:schemeClr>
                </a:solidFill>
              </a:rPr>
              <a:t>Tordesillas</a:t>
            </a:r>
            <a:r>
              <a:rPr lang="en-AU" sz="2400" b="1" dirty="0">
                <a:solidFill>
                  <a:schemeClr val="accent1">
                    <a:lumMod val="75000"/>
                  </a:schemeClr>
                </a:solidFill>
              </a:rPr>
              <a:t> </a:t>
            </a:r>
            <a:r>
              <a:rPr lang="en-AU" sz="2400" b="1" dirty="0"/>
              <a:t>which clarified that </a:t>
            </a:r>
            <a:r>
              <a:rPr lang="en-AU" sz="2400" b="1" dirty="0">
                <a:solidFill>
                  <a:schemeClr val="accent1">
                    <a:lumMod val="75000"/>
                  </a:schemeClr>
                </a:solidFill>
              </a:rPr>
              <a:t>only </a:t>
            </a:r>
            <a:r>
              <a:rPr lang="en-AU" sz="2400" b="1" dirty="0" smtClean="0">
                <a:solidFill>
                  <a:schemeClr val="accent1">
                    <a:lumMod val="75000"/>
                  </a:schemeClr>
                </a:solidFill>
              </a:rPr>
              <a:t>non-Christian (Pagan)</a:t>
            </a:r>
            <a:r>
              <a:rPr lang="en-AU" sz="2400" b="1" dirty="0" smtClean="0">
                <a:solidFill>
                  <a:srgbClr val="00B050"/>
                </a:solidFill>
              </a:rPr>
              <a:t> </a:t>
            </a:r>
            <a:r>
              <a:rPr lang="en-AU" sz="2400" b="1" dirty="0"/>
              <a:t>lands </a:t>
            </a:r>
            <a:r>
              <a:rPr lang="en-AU" sz="2400" b="1" dirty="0">
                <a:solidFill>
                  <a:schemeClr val="accent1">
                    <a:lumMod val="75000"/>
                  </a:schemeClr>
                </a:solidFill>
              </a:rPr>
              <a:t>could thus be taken</a:t>
            </a:r>
            <a:r>
              <a:rPr lang="en-AU" sz="2400" b="1" dirty="0"/>
              <a:t>, as well as drawing a line of demarcation to allocate potential discoveries between the two powers</a:t>
            </a:r>
            <a:r>
              <a:rPr lang="en-AU" sz="2400" b="1" dirty="0" smtClean="0"/>
              <a:t>.</a:t>
            </a:r>
            <a:endParaRPr lang="en-AU" sz="2400" b="1" dirty="0"/>
          </a:p>
        </p:txBody>
      </p:sp>
      <p:sp>
        <p:nvSpPr>
          <p:cNvPr id="3" name="TextBox 2"/>
          <p:cNvSpPr txBox="1"/>
          <p:nvPr/>
        </p:nvSpPr>
        <p:spPr>
          <a:xfrm>
            <a:off x="323528" y="260648"/>
            <a:ext cx="8280920" cy="769441"/>
          </a:xfrm>
          <a:prstGeom prst="rect">
            <a:avLst/>
          </a:prstGeom>
          <a:noFill/>
        </p:spPr>
        <p:txBody>
          <a:bodyPr wrap="square" rtlCol="0">
            <a:spAutoFit/>
          </a:bodyPr>
          <a:lstStyle/>
          <a:p>
            <a:pPr algn="ctr"/>
            <a:r>
              <a:rPr lang="en-AU" sz="4400" b="1" i="1" dirty="0">
                <a:solidFill>
                  <a:schemeClr val="accent1">
                    <a:lumMod val="75000"/>
                  </a:schemeClr>
                </a:solidFill>
              </a:rPr>
              <a:t>D</a:t>
            </a:r>
            <a:r>
              <a:rPr lang="en-AU" sz="4400" b="1" i="1" dirty="0" smtClean="0">
                <a:solidFill>
                  <a:schemeClr val="accent1">
                    <a:lumMod val="75000"/>
                  </a:schemeClr>
                </a:solidFill>
              </a:rPr>
              <a:t>octrine of Discovery</a:t>
            </a:r>
            <a:endParaRPr lang="en-AU" sz="4400" b="1" i="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4046" y="188640"/>
            <a:ext cx="5144018" cy="6463308"/>
          </a:xfrm>
          <a:prstGeom prst="rect">
            <a:avLst/>
          </a:prstGeom>
        </p:spPr>
        <p:txBody>
          <a:bodyPr wrap="square">
            <a:spAutoFit/>
          </a:bodyPr>
          <a:lstStyle/>
          <a:p>
            <a:r>
              <a:rPr lang="en-AU" i="1" dirty="0"/>
              <a:t>Observing the general and utter state of neglect, on the part of Catholics, in which the savages (‘</a:t>
            </a:r>
            <a:r>
              <a:rPr lang="en-AU" i="1" dirty="0" err="1"/>
              <a:t>selvaggi</a:t>
            </a:r>
            <a:r>
              <a:rPr lang="en-AU" i="1" dirty="0"/>
              <a:t>’) find themselves all over Australia, in whose immense extension nothing exists for them but the one and only Benedictine Mission of New Norcia, so harshly opposed by the one who should be its supporter and defender, several times it occurred to me that while the care of the souls of those savages is entrusted to the same ones to whom the care of the souls of the Europeans is entrusted, it will almost be miraculous if the true conversion and civilisation of only one savage is obtained. These will always remain neglected, because the care of the Europeans will absorb, as it has so far, the whole mind and resources of those [missionaries] and for the poor savages, i.e. for the legitimate owners of those same lands on which houses and churches are being built for the Europeans, there will never be one penny, due to them in justice rather than in charity; and I am so convinced of this that if it were possible to separate the two jurisdictions I would not hesitate for one moment humbly to propose it</a:t>
            </a:r>
            <a:r>
              <a:rPr lang="en-AU" i="1" dirty="0" smtClean="0"/>
              <a:t>.</a:t>
            </a:r>
          </a:p>
          <a:p>
            <a:r>
              <a:rPr lang="en-AU" dirty="0" smtClean="0"/>
              <a:t>Bishop</a:t>
            </a:r>
            <a:r>
              <a:rPr lang="en-AU" dirty="0" smtClean="0"/>
              <a:t> </a:t>
            </a:r>
            <a:r>
              <a:rPr lang="en-AU" dirty="0" err="1" smtClean="0"/>
              <a:t>Salvado</a:t>
            </a:r>
            <a:r>
              <a:rPr lang="en-AU" dirty="0" smtClean="0"/>
              <a:t> </a:t>
            </a:r>
            <a:r>
              <a:rPr lang="en-AU" dirty="0" smtClean="0"/>
              <a:t>(</a:t>
            </a:r>
            <a:r>
              <a:rPr lang="en-AU" dirty="0" err="1" smtClean="0"/>
              <a:t>Girola</a:t>
            </a:r>
            <a:r>
              <a:rPr lang="en-AU" dirty="0" smtClean="0"/>
              <a:t>)</a:t>
            </a:r>
            <a:endParaRPr lang="en-AU" dirty="0"/>
          </a:p>
        </p:txBody>
      </p:sp>
      <p:pic>
        <p:nvPicPr>
          <p:cNvPr id="3" name="Picture 2"/>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508104" y="1376298"/>
            <a:ext cx="3413772" cy="4087992"/>
          </a:xfrm>
          <a:prstGeom prst="rect">
            <a:avLst/>
          </a:prstGeom>
        </p:spPr>
      </p:pic>
    </p:spTree>
    <p:extLst>
      <p:ext uri="{BB962C8B-B14F-4D97-AF65-F5344CB8AC3E}">
        <p14:creationId xmlns:p14="http://schemas.microsoft.com/office/powerpoint/2010/main" val="4057755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971600" y="980728"/>
            <a:ext cx="6912768" cy="5139869"/>
          </a:xfrm>
          <a:prstGeom prst="rect">
            <a:avLst/>
          </a:prstGeom>
          <a:noFill/>
        </p:spPr>
        <p:txBody>
          <a:bodyPr wrap="square" rtlCol="0">
            <a:spAutoFit/>
          </a:bodyPr>
          <a:lstStyle/>
          <a:p>
            <a:r>
              <a:rPr lang="en-AU" dirty="0" smtClean="0"/>
              <a:t>Hopefully we have come a long way from the 1926 Mission Conference where this was said: </a:t>
            </a:r>
          </a:p>
          <a:p>
            <a:endParaRPr lang="en-AU" i="1" dirty="0"/>
          </a:p>
          <a:p>
            <a:r>
              <a:rPr lang="en-AU" sz="2000" b="1" i="1" dirty="0" smtClean="0"/>
              <a:t>The </a:t>
            </a:r>
            <a:r>
              <a:rPr lang="en-AU" sz="2000" b="1" i="1" dirty="0"/>
              <a:t>natives when segregated, respond wonderfully to the teaching of Christianity, and much real religion is shown by them…To save the aborigines, body, soul and spirit demands that every individual native should have a chance to develop under the best conditions, and it is almost unanimously believed that this can only be obtained where segregation is possible, and where a religious basis for their lives is obtainable, it becomes apparent that the task that remains is to have every aboriginal on some Mission Station or other…This could be done with wild blacks, but is much more difficult to manage with those who are more or less civilized. </a:t>
            </a:r>
            <a:endParaRPr lang="en-AU" sz="2000" b="1" i="1" dirty="0" smtClean="0"/>
          </a:p>
          <a:p>
            <a:endParaRPr lang="en-AU" dirty="0"/>
          </a:p>
          <a:p>
            <a:r>
              <a:rPr lang="en-AU" i="1" dirty="0"/>
              <a:t>Australian Mission Society, Australia Facing the Non-Christian World, 15</a:t>
            </a:r>
          </a:p>
          <a:p>
            <a:endParaRPr lang="en-AU" dirty="0"/>
          </a:p>
        </p:txBody>
      </p:sp>
    </p:spTree>
    <p:extLst>
      <p:ext uri="{BB962C8B-B14F-4D97-AF65-F5344CB8AC3E}">
        <p14:creationId xmlns:p14="http://schemas.microsoft.com/office/powerpoint/2010/main" val="2608128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t 11 Plenary.jpg"/>
          <p:cNvPicPr>
            <a:picLocks noChangeAspect="1"/>
          </p:cNvPicPr>
          <p:nvPr/>
        </p:nvPicPr>
        <p:blipFill>
          <a:blip r:embed="rId3" cstate="print">
            <a:duotone>
              <a:schemeClr val="accent6">
                <a:shade val="45000"/>
                <a:satMod val="135000"/>
              </a:schemeClr>
              <a:prstClr val="white"/>
            </a:duotone>
          </a:blip>
          <a:stretch>
            <a:fillRect/>
          </a:stretch>
        </p:blipFill>
        <p:spPr>
          <a:xfrm>
            <a:off x="0" y="0"/>
            <a:ext cx="9195075" cy="6858000"/>
          </a:xfrm>
          <a:prstGeom prst="rect">
            <a:avLst/>
          </a:prstGeom>
        </p:spPr>
      </p:pic>
      <p:sp>
        <p:nvSpPr>
          <p:cNvPr id="2" name="Rectangle 1"/>
          <p:cNvSpPr/>
          <p:nvPr/>
        </p:nvSpPr>
        <p:spPr>
          <a:xfrm>
            <a:off x="0" y="548680"/>
            <a:ext cx="9144000" cy="707886"/>
          </a:xfrm>
          <a:prstGeom prst="rect">
            <a:avLst/>
          </a:prstGeom>
        </p:spPr>
        <p:txBody>
          <a:bodyPr wrap="square">
            <a:spAutoFit/>
          </a:bodyPr>
          <a:lstStyle/>
          <a:p>
            <a:pPr algn="ctr"/>
            <a:r>
              <a:rPr lang="en-AU" sz="4000" b="1" i="1" dirty="0" smtClean="0">
                <a:solidFill>
                  <a:schemeClr val="accent1">
                    <a:lumMod val="75000"/>
                  </a:schemeClr>
                </a:solidFill>
              </a:rPr>
              <a:t>Vatican II: a rallying cry for Inculturation</a:t>
            </a:r>
            <a:r>
              <a:rPr lang="en-AU" sz="2800" b="1" i="1" dirty="0" smtClean="0">
                <a:solidFill>
                  <a:schemeClr val="accent1">
                    <a:lumMod val="75000"/>
                  </a:schemeClr>
                </a:solidFill>
              </a:rPr>
              <a:t>?</a:t>
            </a:r>
            <a:endParaRPr lang="en-AU" sz="2800" i="1" dirty="0">
              <a:solidFill>
                <a:schemeClr val="accent1">
                  <a:lumMod val="75000"/>
                </a:schemeClr>
              </a:solidFill>
            </a:endParaRPr>
          </a:p>
        </p:txBody>
      </p:sp>
      <p:sp>
        <p:nvSpPr>
          <p:cNvPr id="3" name="Rectangle 2"/>
          <p:cNvSpPr/>
          <p:nvPr/>
        </p:nvSpPr>
        <p:spPr>
          <a:xfrm>
            <a:off x="1043608" y="1484784"/>
            <a:ext cx="7488832" cy="5078313"/>
          </a:xfrm>
          <a:prstGeom prst="rect">
            <a:avLst/>
          </a:prstGeom>
        </p:spPr>
        <p:txBody>
          <a:bodyPr wrap="square">
            <a:spAutoFit/>
          </a:bodyPr>
          <a:lstStyle/>
          <a:p>
            <a:pPr>
              <a:buFont typeface="Wingdings" pitchFamily="2" charset="2"/>
              <a:buChar char="v"/>
            </a:pPr>
            <a:r>
              <a:rPr lang="en-AU" sz="3600" b="1" dirty="0" smtClean="0"/>
              <a:t>Vatican II contained a promise of radical hope for Aboriginal and Torres Strait Islander people.</a:t>
            </a:r>
          </a:p>
          <a:p>
            <a:endParaRPr lang="en-AU" sz="3600" b="1" dirty="0" smtClean="0"/>
          </a:p>
          <a:p>
            <a:pPr>
              <a:buFont typeface="Wingdings" pitchFamily="2" charset="2"/>
              <a:buChar char="v"/>
            </a:pPr>
            <a:r>
              <a:rPr lang="en-AU" sz="3600" b="1" dirty="0" smtClean="0"/>
              <a:t>The issues of culture and the nature of missionary work set out the Church’s thinking and led to deeper thinking and discussion on issues such as Inculturation. </a:t>
            </a:r>
            <a:endParaRPr lang="en-AU"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atican_II_popejohn_xxiii.jpg"/>
          <p:cNvPicPr>
            <a:picLocks noChangeAspect="1"/>
          </p:cNvPicPr>
          <p:nvPr/>
        </p:nvPicPr>
        <p:blipFill>
          <a:blip r:embed="rId3" cstate="print">
            <a:duotone>
              <a:schemeClr val="accent6">
                <a:shade val="45000"/>
                <a:satMod val="135000"/>
              </a:schemeClr>
              <a:prstClr val="white"/>
            </a:duotone>
          </a:blip>
          <a:stretch>
            <a:fillRect/>
          </a:stretch>
        </p:blipFill>
        <p:spPr>
          <a:xfrm>
            <a:off x="-108520" y="0"/>
            <a:ext cx="9252520" cy="6858000"/>
          </a:xfrm>
          <a:prstGeom prst="rect">
            <a:avLst/>
          </a:prstGeom>
        </p:spPr>
      </p:pic>
      <p:sp>
        <p:nvSpPr>
          <p:cNvPr id="2" name="Rectangle 1"/>
          <p:cNvSpPr/>
          <p:nvPr/>
        </p:nvSpPr>
        <p:spPr>
          <a:xfrm>
            <a:off x="-108520" y="476672"/>
            <a:ext cx="9252520" cy="707886"/>
          </a:xfrm>
          <a:prstGeom prst="rect">
            <a:avLst/>
          </a:prstGeom>
        </p:spPr>
        <p:txBody>
          <a:bodyPr wrap="square">
            <a:spAutoFit/>
          </a:bodyPr>
          <a:lstStyle/>
          <a:p>
            <a:pPr algn="ctr"/>
            <a:r>
              <a:rPr lang="en-AU" sz="4000" b="1" i="1" dirty="0" smtClean="0">
                <a:solidFill>
                  <a:schemeClr val="accent1">
                    <a:lumMod val="75000"/>
                  </a:schemeClr>
                </a:solidFill>
              </a:rPr>
              <a:t>Culture and Gospel – the eternal issue!</a:t>
            </a:r>
            <a:endParaRPr lang="en-AU" sz="4000" b="1" i="1" dirty="0">
              <a:solidFill>
                <a:schemeClr val="accent1">
                  <a:lumMod val="75000"/>
                </a:schemeClr>
              </a:solidFill>
            </a:endParaRPr>
          </a:p>
        </p:txBody>
      </p:sp>
      <p:sp>
        <p:nvSpPr>
          <p:cNvPr id="3" name="Rectangle 2"/>
          <p:cNvSpPr/>
          <p:nvPr/>
        </p:nvSpPr>
        <p:spPr>
          <a:xfrm>
            <a:off x="107504" y="1582340"/>
            <a:ext cx="8712968" cy="3785652"/>
          </a:xfrm>
          <a:prstGeom prst="rect">
            <a:avLst/>
          </a:prstGeom>
        </p:spPr>
        <p:txBody>
          <a:bodyPr wrap="square">
            <a:spAutoFit/>
          </a:bodyPr>
          <a:lstStyle/>
          <a:p>
            <a:r>
              <a:rPr lang="en-AU" sz="2400" b="1" dirty="0" smtClean="0"/>
              <a:t>In </a:t>
            </a:r>
            <a:r>
              <a:rPr lang="en-AU" sz="2400" b="1" i="1" dirty="0" err="1" smtClean="0"/>
              <a:t>Gaudium</a:t>
            </a:r>
            <a:r>
              <a:rPr lang="en-AU" sz="2400" b="1" i="1" dirty="0" smtClean="0"/>
              <a:t> et </a:t>
            </a:r>
            <a:r>
              <a:rPr lang="en-AU" sz="2400" b="1" i="1" dirty="0" err="1" smtClean="0"/>
              <a:t>Spes</a:t>
            </a:r>
            <a:r>
              <a:rPr lang="en-AU" sz="2400" b="1" dirty="0" smtClean="0"/>
              <a:t> the idea that culture and Gospel can be in communion with each other was addressed.</a:t>
            </a:r>
          </a:p>
          <a:p>
            <a:r>
              <a:rPr lang="en-AU" sz="2400" b="1" dirty="0" smtClean="0"/>
              <a:t> </a:t>
            </a:r>
          </a:p>
          <a:p>
            <a:pPr lvl="1">
              <a:buNone/>
            </a:pPr>
            <a:r>
              <a:rPr lang="en-AU" sz="2400" b="1" i="1" dirty="0" smtClean="0"/>
              <a:t>The Church sent to all peoples of every time and place is not bound exclusively and indissolubly to any race or nation, nor to any particular way of life or any customary pattern of living, ancient or recent, faithful to her own tradition and at the same time conscious of her universal mission, she can enter into communion with various cultural modes to her own enrichment and theirs. </a:t>
            </a:r>
            <a:r>
              <a:rPr lang="en-AU" b="1" i="1" dirty="0" smtClean="0"/>
              <a:t>G.S. 58</a:t>
            </a:r>
            <a:endParaRPr lang="en-AU"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6">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476672"/>
            <a:ext cx="9144000" cy="646331"/>
          </a:xfrm>
          <a:prstGeom prst="rect">
            <a:avLst/>
          </a:prstGeom>
        </p:spPr>
        <p:txBody>
          <a:bodyPr wrap="square">
            <a:spAutoFit/>
          </a:bodyPr>
          <a:lstStyle/>
          <a:p>
            <a:pPr algn="ctr"/>
            <a:r>
              <a:rPr lang="en-AU" sz="3600" b="1" i="1" dirty="0" smtClean="0">
                <a:solidFill>
                  <a:srgbClr val="C00000"/>
                </a:solidFill>
              </a:rPr>
              <a:t>Recognising culture</a:t>
            </a:r>
            <a:endParaRPr lang="en-AU" sz="3600" b="1" i="1" dirty="0">
              <a:solidFill>
                <a:srgbClr val="C00000"/>
              </a:solidFill>
            </a:endParaRPr>
          </a:p>
        </p:txBody>
      </p:sp>
      <p:sp>
        <p:nvSpPr>
          <p:cNvPr id="3" name="Rectangle 2"/>
          <p:cNvSpPr/>
          <p:nvPr/>
        </p:nvSpPr>
        <p:spPr>
          <a:xfrm>
            <a:off x="179512" y="1844824"/>
            <a:ext cx="4572000" cy="3139321"/>
          </a:xfrm>
          <a:prstGeom prst="rect">
            <a:avLst/>
          </a:prstGeom>
        </p:spPr>
        <p:txBody>
          <a:bodyPr>
            <a:spAutoFit/>
          </a:bodyPr>
          <a:lstStyle/>
          <a:p>
            <a:r>
              <a:rPr lang="en-AU" b="1" dirty="0" smtClean="0"/>
              <a:t>The message of Vatican II was clear - the Church should not force an alien culture on anyone, but rather should recognise what is already there and: </a:t>
            </a:r>
          </a:p>
          <a:p>
            <a:endParaRPr lang="en-AU" b="1" dirty="0" smtClean="0"/>
          </a:p>
          <a:p>
            <a:pPr marL="139950" indent="0">
              <a:buNone/>
            </a:pPr>
            <a:r>
              <a:rPr lang="en-AU" b="1" i="1" dirty="0" smtClean="0"/>
              <a:t>Let them share in cultural and social life by the various exchanges of human living let them be familiar with their national traditions, gladly and reverently laying bare the seeds of the Word which lie hidden in them. AG 11</a:t>
            </a:r>
            <a:endParaRPr lang="en-AU" b="1" i="1" dirty="0"/>
          </a:p>
        </p:txBody>
      </p:sp>
      <p:pic>
        <p:nvPicPr>
          <p:cNvPr id="4" name="Picture 3" descr="Paul VI Aborigines.jpg"/>
          <p:cNvPicPr>
            <a:picLocks noChangeAspect="1"/>
          </p:cNvPicPr>
          <p:nvPr/>
        </p:nvPicPr>
        <p:blipFill>
          <a:blip r:embed="rId3" cstate="print"/>
          <a:stretch>
            <a:fillRect/>
          </a:stretch>
        </p:blipFill>
        <p:spPr>
          <a:xfrm>
            <a:off x="4860032" y="1700808"/>
            <a:ext cx="4062971" cy="306896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1" y="332656"/>
            <a:ext cx="9144000" cy="707886"/>
          </a:xfrm>
          <a:prstGeom prst="rect">
            <a:avLst/>
          </a:prstGeom>
        </p:spPr>
        <p:txBody>
          <a:bodyPr wrap="square">
            <a:spAutoFit/>
          </a:bodyPr>
          <a:lstStyle/>
          <a:p>
            <a:pPr algn="ctr"/>
            <a:r>
              <a:rPr lang="en-AU" sz="4000" b="1" i="1" dirty="0" smtClean="0">
                <a:solidFill>
                  <a:srgbClr val="C00000"/>
                </a:solidFill>
              </a:rPr>
              <a:t>How should we approach culture?</a:t>
            </a:r>
            <a:endParaRPr lang="en-AU" sz="4000" b="1" i="1" dirty="0">
              <a:solidFill>
                <a:srgbClr val="C00000"/>
              </a:solidFill>
            </a:endParaRPr>
          </a:p>
        </p:txBody>
      </p:sp>
      <p:sp>
        <p:nvSpPr>
          <p:cNvPr id="3" name="Rectangle 2"/>
          <p:cNvSpPr/>
          <p:nvPr/>
        </p:nvSpPr>
        <p:spPr>
          <a:xfrm>
            <a:off x="395536" y="1859340"/>
            <a:ext cx="8352928" cy="3416320"/>
          </a:xfrm>
          <a:prstGeom prst="rect">
            <a:avLst/>
          </a:prstGeom>
        </p:spPr>
        <p:txBody>
          <a:bodyPr wrap="square">
            <a:spAutoFit/>
          </a:bodyPr>
          <a:lstStyle/>
          <a:p>
            <a:r>
              <a:rPr lang="en-AU" sz="2400" b="1" dirty="0" smtClean="0"/>
              <a:t>People going out to spread the Word should...</a:t>
            </a:r>
          </a:p>
          <a:p>
            <a:endParaRPr lang="en-AU" sz="2400" b="1" dirty="0" smtClean="0"/>
          </a:p>
          <a:p>
            <a:pPr indent="0">
              <a:buNone/>
            </a:pPr>
            <a:r>
              <a:rPr lang="en-AU" sz="2400" b="1" i="1" dirty="0" smtClean="0"/>
              <a:t>[K]now the people among who they live and should establish contact with them. Thus they themselves can learn by sincere and patient dialogue to understand what “treasures a bountiful God has distributed among the nations of the earth but at the same time, let them try to illume these treasures with the light of the Gospel to set them free, and to bring them under the dominion of the God their saviour”. </a:t>
            </a:r>
            <a:r>
              <a:rPr lang="en-AU" b="1" i="1" dirty="0" smtClean="0"/>
              <a:t>AG 11</a:t>
            </a:r>
            <a:endParaRPr lang="en-AU" b="1"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476672"/>
            <a:ext cx="9144000" cy="769441"/>
          </a:xfrm>
          <a:prstGeom prst="rect">
            <a:avLst/>
          </a:prstGeom>
        </p:spPr>
        <p:txBody>
          <a:bodyPr wrap="square">
            <a:spAutoFit/>
          </a:bodyPr>
          <a:lstStyle/>
          <a:p>
            <a:pPr algn="ctr"/>
            <a:r>
              <a:rPr lang="en-AU" sz="4400" b="1" i="1" dirty="0" smtClean="0">
                <a:solidFill>
                  <a:srgbClr val="C00000"/>
                </a:solidFill>
              </a:rPr>
              <a:t>Assumptions</a:t>
            </a:r>
            <a:endParaRPr lang="en-AU" sz="4400" b="1" i="1" dirty="0">
              <a:solidFill>
                <a:srgbClr val="C00000"/>
              </a:solidFill>
            </a:endParaRPr>
          </a:p>
        </p:txBody>
      </p:sp>
      <p:sp>
        <p:nvSpPr>
          <p:cNvPr id="3" name="Rectangle 2"/>
          <p:cNvSpPr/>
          <p:nvPr/>
        </p:nvSpPr>
        <p:spPr>
          <a:xfrm>
            <a:off x="179512" y="1556792"/>
            <a:ext cx="4680520" cy="4154984"/>
          </a:xfrm>
          <a:prstGeom prst="rect">
            <a:avLst/>
          </a:prstGeom>
        </p:spPr>
        <p:txBody>
          <a:bodyPr wrap="square">
            <a:spAutoFit/>
          </a:bodyPr>
          <a:lstStyle/>
          <a:p>
            <a:r>
              <a:rPr lang="en-AU" sz="2400" b="1" dirty="0" smtClean="0"/>
              <a:t>The language of the </a:t>
            </a:r>
            <a:r>
              <a:rPr lang="en-AU" sz="2400" b="1" dirty="0" smtClean="0"/>
              <a:t>documents </a:t>
            </a:r>
            <a:r>
              <a:rPr lang="en-AU" sz="2400" b="1" dirty="0" smtClean="0"/>
              <a:t>are</a:t>
            </a:r>
            <a:r>
              <a:rPr lang="en-AU" sz="2400" b="1" dirty="0" smtClean="0"/>
              <a:t> </a:t>
            </a:r>
            <a:r>
              <a:rPr lang="en-AU" sz="2400" b="1" dirty="0" smtClean="0"/>
              <a:t>still very much orientated to talking about missionaries who are from one culture going into another – rather than recognising that Aboriginal people were, and are, predominantly Christian and have been for over 170 years in some places. </a:t>
            </a:r>
          </a:p>
          <a:p>
            <a:endParaRPr lang="en-AU" sz="2400" b="1" dirty="0" smtClean="0"/>
          </a:p>
          <a:p>
            <a:r>
              <a:rPr lang="en-AU" sz="2400" b="1" dirty="0" smtClean="0"/>
              <a:t>Aboriginal people are Catholic too! </a:t>
            </a:r>
            <a:endParaRPr lang="en-AU" sz="2400" b="1" dirty="0"/>
          </a:p>
        </p:txBody>
      </p:sp>
      <p:pic>
        <p:nvPicPr>
          <p:cNvPr id="4" name="Picture 3" descr="Graeme First communion.jpg"/>
          <p:cNvPicPr>
            <a:picLocks noChangeAspect="1"/>
          </p:cNvPicPr>
          <p:nvPr/>
        </p:nvPicPr>
        <p:blipFill>
          <a:blip r:embed="rId3" cstate="print"/>
          <a:srcRect l="1765" t="1666" r="4702" b="3371"/>
          <a:stretch>
            <a:fillRect/>
          </a:stretch>
        </p:blipFill>
        <p:spPr>
          <a:xfrm>
            <a:off x="5004048" y="1484784"/>
            <a:ext cx="3816424" cy="41044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404664"/>
            <a:ext cx="9144000" cy="523220"/>
          </a:xfrm>
          <a:prstGeom prst="rect">
            <a:avLst/>
          </a:prstGeom>
        </p:spPr>
        <p:txBody>
          <a:bodyPr wrap="square">
            <a:spAutoFit/>
          </a:bodyPr>
          <a:lstStyle/>
          <a:p>
            <a:pPr algn="ctr"/>
            <a:r>
              <a:rPr lang="en-AU" sz="2800" b="1" i="1" dirty="0" smtClean="0">
                <a:solidFill>
                  <a:srgbClr val="C00000"/>
                </a:solidFill>
              </a:rPr>
              <a:t>Development of thinking on Inculturation since Vatican II. </a:t>
            </a:r>
            <a:endParaRPr lang="en-AU" sz="2800" b="1" i="1" dirty="0">
              <a:solidFill>
                <a:srgbClr val="C00000"/>
              </a:solidFill>
            </a:endParaRPr>
          </a:p>
        </p:txBody>
      </p:sp>
      <p:sp>
        <p:nvSpPr>
          <p:cNvPr id="3" name="Rectangle 2"/>
          <p:cNvSpPr/>
          <p:nvPr/>
        </p:nvSpPr>
        <p:spPr>
          <a:xfrm>
            <a:off x="395536" y="1340768"/>
            <a:ext cx="4572000" cy="3693319"/>
          </a:xfrm>
          <a:prstGeom prst="rect">
            <a:avLst/>
          </a:prstGeom>
        </p:spPr>
        <p:txBody>
          <a:bodyPr>
            <a:spAutoFit/>
          </a:bodyPr>
          <a:lstStyle/>
          <a:p>
            <a:pPr indent="0">
              <a:buNone/>
            </a:pPr>
            <a:r>
              <a:rPr lang="en-AU" sz="2400" b="1" dirty="0" smtClean="0"/>
              <a:t>Pope John Paul II explained Inculturation signifies “an intimate transformation of the authentic cultural values by their integration into Christianity and the implantation of Christianity into different human cultures”.</a:t>
            </a:r>
          </a:p>
          <a:p>
            <a:endParaRPr lang="en-AU" sz="2400" b="1" dirty="0" smtClean="0"/>
          </a:p>
          <a:p>
            <a:pPr>
              <a:buNone/>
            </a:pPr>
            <a:r>
              <a:rPr lang="en-AU" sz="2400" b="1" dirty="0" smtClean="0"/>
              <a:t> </a:t>
            </a:r>
            <a:r>
              <a:rPr lang="en-AU" b="1" i="1" dirty="0" smtClean="0"/>
              <a:t>John Paul II, encyclical, </a:t>
            </a:r>
            <a:r>
              <a:rPr lang="en-AU" b="1" i="1" dirty="0" err="1" smtClean="0"/>
              <a:t>Redemptoris</a:t>
            </a:r>
            <a:r>
              <a:rPr lang="en-AU" b="1" i="1" dirty="0" smtClean="0"/>
              <a:t> </a:t>
            </a:r>
            <a:r>
              <a:rPr lang="en-AU" b="1" i="1" dirty="0" err="1" smtClean="0"/>
              <a:t>Missio</a:t>
            </a:r>
            <a:r>
              <a:rPr lang="en-AU" b="1" i="1" dirty="0" smtClean="0"/>
              <a:t> Dec 7, 1990, No 52. AAS 83 (1991) 300</a:t>
            </a:r>
            <a:endParaRPr lang="en-AU" b="1" i="1" dirty="0"/>
          </a:p>
        </p:txBody>
      </p:sp>
      <p:pic>
        <p:nvPicPr>
          <p:cNvPr id="4" name="Picture 3" descr="Graeme Pope.jpg"/>
          <p:cNvPicPr>
            <a:picLocks noChangeAspect="1"/>
          </p:cNvPicPr>
          <p:nvPr/>
        </p:nvPicPr>
        <p:blipFill>
          <a:blip r:embed="rId3" cstate="print"/>
          <a:srcRect t="2564" r="1107"/>
          <a:stretch>
            <a:fillRect/>
          </a:stretch>
        </p:blipFill>
        <p:spPr>
          <a:xfrm>
            <a:off x="5004048" y="1484784"/>
            <a:ext cx="3960440" cy="289416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039.JPG"/>
          <p:cNvPicPr>
            <a:picLocks noChangeAspect="1"/>
          </p:cNvPicPr>
          <p:nvPr/>
        </p:nvPicPr>
        <p:blipFill>
          <a:blip r:embed="rId3" cstate="print"/>
          <a:srcRect b="3801"/>
          <a:stretch>
            <a:fillRect/>
          </a:stretch>
        </p:blipFill>
        <p:spPr>
          <a:xfrm>
            <a:off x="0" y="0"/>
            <a:ext cx="9144000" cy="6858000"/>
          </a:xfrm>
          <a:prstGeom prst="rect">
            <a:avLst/>
          </a:prstGeom>
        </p:spPr>
      </p:pic>
      <p:pic>
        <p:nvPicPr>
          <p:cNvPr id="6" name="Picture 5" descr="Fardie as a baby.jpg"/>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blip>
          <a:stretch>
            <a:fillRect/>
          </a:stretch>
        </p:blipFill>
        <p:spPr>
          <a:xfrm>
            <a:off x="20817" y="0"/>
            <a:ext cx="9123183" cy="6858000"/>
          </a:xfrm>
          <a:prstGeom prst="rect">
            <a:avLst/>
          </a:prstGeom>
        </p:spPr>
      </p:pic>
      <p:sp>
        <p:nvSpPr>
          <p:cNvPr id="2" name="Rectangle 1"/>
          <p:cNvSpPr/>
          <p:nvPr/>
        </p:nvSpPr>
        <p:spPr>
          <a:xfrm>
            <a:off x="0" y="0"/>
            <a:ext cx="9144000" cy="830997"/>
          </a:xfrm>
          <a:prstGeom prst="rect">
            <a:avLst/>
          </a:prstGeom>
        </p:spPr>
        <p:txBody>
          <a:bodyPr wrap="square">
            <a:spAutoFit/>
          </a:bodyPr>
          <a:lstStyle/>
          <a:p>
            <a:pPr algn="ctr"/>
            <a:r>
              <a:rPr lang="en-AU" sz="4800" b="1" i="1" dirty="0" smtClean="0"/>
              <a:t>Acknowledgement of Country</a:t>
            </a:r>
            <a:endParaRPr lang="en-AU" sz="4800" b="1" i="1" dirty="0"/>
          </a:p>
        </p:txBody>
      </p:sp>
      <p:sp>
        <p:nvSpPr>
          <p:cNvPr id="4" name="Rectangle 3"/>
          <p:cNvSpPr/>
          <p:nvPr/>
        </p:nvSpPr>
        <p:spPr>
          <a:xfrm>
            <a:off x="0" y="2060848"/>
            <a:ext cx="9144000" cy="4462760"/>
          </a:xfrm>
          <a:prstGeom prst="rect">
            <a:avLst/>
          </a:prstGeom>
        </p:spPr>
        <p:txBody>
          <a:bodyPr wrap="square">
            <a:spAutoFit/>
          </a:bodyPr>
          <a:lstStyle/>
          <a:p>
            <a:pPr algn="ctr"/>
            <a:r>
              <a:rPr lang="en-AU" sz="3200" b="1" dirty="0" err="1" smtClean="0"/>
              <a:t>Gadigal</a:t>
            </a:r>
            <a:r>
              <a:rPr lang="en-AU" sz="3200" b="1" dirty="0" smtClean="0"/>
              <a:t> </a:t>
            </a:r>
          </a:p>
          <a:p>
            <a:pPr algn="ctr"/>
            <a:endParaRPr lang="en-AU" sz="3200" b="1" dirty="0" smtClean="0"/>
          </a:p>
          <a:p>
            <a:pPr algn="ctr"/>
            <a:r>
              <a:rPr lang="en-AU" sz="3200" b="1" dirty="0" smtClean="0"/>
              <a:t> </a:t>
            </a:r>
          </a:p>
          <a:p>
            <a:pPr algn="ctr"/>
            <a:endParaRPr lang="en-AU" sz="3200" b="1" dirty="0" smtClean="0"/>
          </a:p>
          <a:p>
            <a:pPr algn="ctr"/>
            <a:endParaRPr lang="en-AU" sz="3200" b="1" dirty="0"/>
          </a:p>
          <a:p>
            <a:pPr algn="ctr"/>
            <a:r>
              <a:rPr lang="en-AU" sz="3200" b="1" dirty="0" smtClean="0"/>
              <a:t>I pay my respect to the Elders and Ancestors of the lands on which we stand today</a:t>
            </a:r>
          </a:p>
          <a:p>
            <a:pPr algn="ctr"/>
            <a:r>
              <a:rPr lang="en-AU" sz="6000" b="1" i="1" dirty="0" smtClean="0"/>
              <a:t> </a:t>
            </a:r>
            <a:r>
              <a:rPr lang="en-AU" sz="3200" b="1" dirty="0"/>
              <a:t>	</a:t>
            </a:r>
          </a:p>
        </p:txBody>
      </p:sp>
      <p:pic>
        <p:nvPicPr>
          <p:cNvPr id="7" name="Picture 6" descr="aborigines-animated-flag.gif"/>
          <p:cNvPicPr>
            <a:picLocks noChangeAspect="1"/>
          </p:cNvPicPr>
          <p:nvPr/>
        </p:nvPicPr>
        <p:blipFill>
          <a:blip r:embed="rId5" cstate="print"/>
          <a:stretch>
            <a:fillRect/>
          </a:stretch>
        </p:blipFill>
        <p:spPr>
          <a:xfrm>
            <a:off x="3851920" y="3068960"/>
            <a:ext cx="1428750" cy="952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332656"/>
            <a:ext cx="9144000" cy="584775"/>
          </a:xfrm>
          <a:prstGeom prst="rect">
            <a:avLst/>
          </a:prstGeom>
        </p:spPr>
        <p:txBody>
          <a:bodyPr wrap="square">
            <a:spAutoFit/>
          </a:bodyPr>
          <a:lstStyle/>
          <a:p>
            <a:pPr algn="ctr"/>
            <a:r>
              <a:rPr lang="en-AU" sz="3200" b="1" i="1" dirty="0" smtClean="0">
                <a:solidFill>
                  <a:srgbClr val="C00000"/>
                </a:solidFill>
              </a:rPr>
              <a:t>What does the Church mean by Inculturation?</a:t>
            </a:r>
            <a:endParaRPr lang="en-AU" sz="3200" b="1" i="1" dirty="0">
              <a:solidFill>
                <a:srgbClr val="C00000"/>
              </a:solidFill>
            </a:endParaRPr>
          </a:p>
        </p:txBody>
      </p:sp>
      <p:sp>
        <p:nvSpPr>
          <p:cNvPr id="3" name="Rectangle 2"/>
          <p:cNvSpPr/>
          <p:nvPr/>
        </p:nvSpPr>
        <p:spPr>
          <a:xfrm>
            <a:off x="467544" y="1268760"/>
            <a:ext cx="8424936" cy="4401205"/>
          </a:xfrm>
          <a:prstGeom prst="rect">
            <a:avLst/>
          </a:prstGeom>
        </p:spPr>
        <p:txBody>
          <a:bodyPr wrap="square">
            <a:spAutoFit/>
          </a:bodyPr>
          <a:lstStyle/>
          <a:p>
            <a:pPr>
              <a:buFont typeface="Wingdings" pitchFamily="2" charset="2"/>
              <a:buChar char="§"/>
            </a:pPr>
            <a:r>
              <a:rPr lang="en-AU" i="1" dirty="0" smtClean="0"/>
              <a:t>…</a:t>
            </a:r>
            <a:r>
              <a:rPr lang="en-AU" sz="2000" b="1" i="1" dirty="0" smtClean="0"/>
              <a:t>by Inculturation, the church makes the Gospel incarnate in different cultures and at the same time introduces peoples, together with their cultures, into her own community. On the one hand the penetration of the Gospel into a given socio-cultural milieu “gives inner fruitfulness to the spiritual qualities and gifts proper to each people…strengthens these qualities, perfects them and restores them in Christ. </a:t>
            </a:r>
          </a:p>
          <a:p>
            <a:endParaRPr lang="en-AU" sz="2000" b="1" dirty="0" smtClean="0"/>
          </a:p>
          <a:p>
            <a:pPr>
              <a:buFont typeface="Wingdings" pitchFamily="2" charset="2"/>
              <a:buChar char="§"/>
            </a:pPr>
            <a:r>
              <a:rPr lang="en-AU" sz="2000" b="1" i="1" dirty="0" smtClean="0"/>
              <a:t>On the other hand, the church assimilates these values, when they are compatible with the Gospel, to “deepened understanding of Christ’s message and give it more effective expression in the liturgy and in many the many different aspects of the life of the community of believers”.</a:t>
            </a:r>
          </a:p>
          <a:p>
            <a:endParaRPr lang="en-AU" sz="2000" b="1" dirty="0" smtClean="0"/>
          </a:p>
          <a:p>
            <a:r>
              <a:rPr lang="en-AU" sz="1600" b="1" i="1" dirty="0" smtClean="0"/>
              <a:t>Instruction: Inculturation and the Roman Liturgy Congregation for Divine Worship and the Discipline of the Sacraments, March 29, </a:t>
            </a:r>
            <a:r>
              <a:rPr lang="en-AU" sz="1600" b="1" i="1" dirty="0" smtClean="0"/>
              <a:t>1994 4th Instruction.</a:t>
            </a:r>
            <a:endParaRPr lang="en-AU" sz="1600" b="1"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548680"/>
            <a:ext cx="9144000" cy="584775"/>
          </a:xfrm>
          <a:prstGeom prst="rect">
            <a:avLst/>
          </a:prstGeom>
        </p:spPr>
        <p:txBody>
          <a:bodyPr wrap="square">
            <a:spAutoFit/>
          </a:bodyPr>
          <a:lstStyle/>
          <a:p>
            <a:pPr algn="ctr"/>
            <a:r>
              <a:rPr lang="en-AU" sz="3200" b="1" i="1" dirty="0" smtClean="0">
                <a:solidFill>
                  <a:srgbClr val="C00000"/>
                </a:solidFill>
              </a:rPr>
              <a:t>What does the Church mean by Inculturation?</a:t>
            </a:r>
            <a:endParaRPr lang="en-AU" sz="3200" i="1" dirty="0">
              <a:solidFill>
                <a:srgbClr val="C00000"/>
              </a:solidFill>
            </a:endParaRPr>
          </a:p>
        </p:txBody>
      </p:sp>
      <p:sp>
        <p:nvSpPr>
          <p:cNvPr id="3" name="Rectangle 2"/>
          <p:cNvSpPr/>
          <p:nvPr/>
        </p:nvSpPr>
        <p:spPr>
          <a:xfrm>
            <a:off x="251520" y="1643896"/>
            <a:ext cx="8568952" cy="4708981"/>
          </a:xfrm>
          <a:prstGeom prst="rect">
            <a:avLst/>
          </a:prstGeom>
          <a:solidFill>
            <a:schemeClr val="accent6">
              <a:lumMod val="40000"/>
              <a:lumOff val="60000"/>
            </a:schemeClr>
          </a:solidFill>
        </p:spPr>
        <p:txBody>
          <a:bodyPr wrap="square">
            <a:spAutoFit/>
          </a:bodyPr>
          <a:lstStyle/>
          <a:p>
            <a:r>
              <a:rPr lang="en-AU" sz="2800" b="1" dirty="0" smtClean="0"/>
              <a:t>In 1969 Pope Paul VI addressed African Catholic Bishops and stressed that “First, your Church must be first of all Catholic” but he went on to say: </a:t>
            </a:r>
          </a:p>
          <a:p>
            <a:endParaRPr lang="en-AU" sz="2800" b="1" dirty="0" smtClean="0"/>
          </a:p>
          <a:p>
            <a:pPr lvl="1" indent="0">
              <a:buNone/>
            </a:pPr>
            <a:r>
              <a:rPr lang="en-AU" sz="2800" b="1" i="1" dirty="0" smtClean="0"/>
              <a:t>The expression, that is, the language and mode of </a:t>
            </a:r>
            <a:r>
              <a:rPr lang="en-AU" sz="2800" b="1" i="1" dirty="0" err="1" smtClean="0"/>
              <a:t>manifestering</a:t>
            </a:r>
            <a:r>
              <a:rPr lang="en-AU" sz="2800" b="1" i="1" dirty="0" smtClean="0"/>
              <a:t> this one Faith, may be manifold: hence, it may be original, suited to the tongue, the style, the character, the genius, and the culture of one who professes this Faith.</a:t>
            </a:r>
          </a:p>
          <a:p>
            <a:pPr lvl="1" indent="0">
              <a:buNone/>
            </a:pPr>
            <a:r>
              <a:rPr lang="en-AU" b="1" i="1" dirty="0" smtClean="0"/>
              <a:t> </a:t>
            </a:r>
            <a:endParaRPr lang="en-AU" b="1" dirty="0" smtClean="0"/>
          </a:p>
          <a:p>
            <a:r>
              <a:rPr lang="en-AU" sz="1200" b="1" i="1" dirty="0" smtClean="0"/>
              <a:t>Pope Paul VI Address to the bishops of African meeting in Kampala, Uganda, July 31 1969 as quoted in George p52</a:t>
            </a:r>
            <a:r>
              <a:rPr lang="en-AU" sz="1200" i="1" dirty="0" smtClean="0"/>
              <a:t>.</a:t>
            </a:r>
          </a:p>
          <a:p>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260648"/>
            <a:ext cx="9144000" cy="707886"/>
          </a:xfrm>
          <a:prstGeom prst="rect">
            <a:avLst/>
          </a:prstGeom>
        </p:spPr>
        <p:txBody>
          <a:bodyPr wrap="square">
            <a:spAutoFit/>
          </a:bodyPr>
          <a:lstStyle/>
          <a:p>
            <a:pPr algn="ctr"/>
            <a:r>
              <a:rPr lang="en-AU" sz="4000" i="1" dirty="0" smtClean="0">
                <a:solidFill>
                  <a:srgbClr val="C00000"/>
                </a:solidFill>
              </a:rPr>
              <a:t>Who can </a:t>
            </a:r>
            <a:r>
              <a:rPr lang="en-AU" sz="4000" i="1" dirty="0" err="1" smtClean="0">
                <a:solidFill>
                  <a:srgbClr val="C00000"/>
                </a:solidFill>
              </a:rPr>
              <a:t>Inculturate</a:t>
            </a:r>
            <a:r>
              <a:rPr lang="en-AU" sz="4000" i="1" dirty="0" smtClean="0">
                <a:solidFill>
                  <a:srgbClr val="C00000"/>
                </a:solidFill>
              </a:rPr>
              <a:t>?</a:t>
            </a:r>
            <a:endParaRPr lang="en-AU" sz="4000" i="1" dirty="0">
              <a:solidFill>
                <a:srgbClr val="C00000"/>
              </a:solidFill>
            </a:endParaRPr>
          </a:p>
        </p:txBody>
      </p:sp>
      <p:sp>
        <p:nvSpPr>
          <p:cNvPr id="3" name="Rectangle 2"/>
          <p:cNvSpPr/>
          <p:nvPr/>
        </p:nvSpPr>
        <p:spPr>
          <a:xfrm>
            <a:off x="179512" y="1052736"/>
            <a:ext cx="5112568" cy="4708981"/>
          </a:xfrm>
          <a:prstGeom prst="rect">
            <a:avLst/>
          </a:prstGeom>
        </p:spPr>
        <p:txBody>
          <a:bodyPr wrap="square">
            <a:spAutoFit/>
          </a:bodyPr>
          <a:lstStyle/>
          <a:p>
            <a:pPr indent="0">
              <a:buNone/>
            </a:pPr>
            <a:r>
              <a:rPr lang="en-AU" sz="3200" i="1" dirty="0" smtClean="0"/>
              <a:t>The work of Inculturation will usually be done by those to whom the new forms for expressing the substance of the faith are co-natural, “part of their own cultural patrimony”</a:t>
            </a:r>
          </a:p>
          <a:p>
            <a:pPr lvl="1">
              <a:buNone/>
            </a:pPr>
            <a:r>
              <a:rPr lang="en-AU" sz="1600" dirty="0" smtClean="0"/>
              <a:t>Francis George commenting on the General Synod 1977 (first official use of the term Inculturation).</a:t>
            </a:r>
          </a:p>
          <a:p>
            <a:pPr lvl="1">
              <a:buNone/>
            </a:pPr>
            <a:endParaRPr lang="en-AU" sz="1600" dirty="0" smtClean="0"/>
          </a:p>
          <a:p>
            <a:r>
              <a:rPr lang="en-AU" sz="2800" b="1" i="1" dirty="0" smtClean="0"/>
              <a:t>How does this work in Australia? </a:t>
            </a:r>
            <a:endParaRPr lang="en-AU" sz="2800" b="1" i="1" dirty="0"/>
          </a:p>
        </p:txBody>
      </p:sp>
      <p:pic>
        <p:nvPicPr>
          <p:cNvPr id="4" name="Picture 3" descr="Pope5XCW.jpg"/>
          <p:cNvPicPr>
            <a:picLocks noChangeAspect="1"/>
          </p:cNvPicPr>
          <p:nvPr/>
        </p:nvPicPr>
        <p:blipFill>
          <a:blip r:embed="rId3" cstate="print"/>
          <a:stretch>
            <a:fillRect/>
          </a:stretch>
        </p:blipFill>
        <p:spPr>
          <a:xfrm>
            <a:off x="5292080" y="1916832"/>
            <a:ext cx="3707904" cy="278092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476672"/>
            <a:ext cx="9144000" cy="707886"/>
          </a:xfrm>
          <a:prstGeom prst="rect">
            <a:avLst/>
          </a:prstGeom>
        </p:spPr>
        <p:txBody>
          <a:bodyPr wrap="square">
            <a:spAutoFit/>
          </a:bodyPr>
          <a:lstStyle/>
          <a:p>
            <a:pPr algn="ctr"/>
            <a:r>
              <a:rPr lang="en-AU" sz="4000" b="1" i="1" dirty="0" smtClean="0">
                <a:solidFill>
                  <a:srgbClr val="C00000"/>
                </a:solidFill>
              </a:rPr>
              <a:t>The problem for Australia</a:t>
            </a:r>
            <a:endParaRPr lang="en-AU" sz="4000" b="1" i="1" dirty="0">
              <a:solidFill>
                <a:srgbClr val="C00000"/>
              </a:solidFill>
            </a:endParaRPr>
          </a:p>
        </p:txBody>
      </p:sp>
      <p:sp>
        <p:nvSpPr>
          <p:cNvPr id="3" name="Rectangle 2"/>
          <p:cNvSpPr/>
          <p:nvPr/>
        </p:nvSpPr>
        <p:spPr>
          <a:xfrm>
            <a:off x="287016" y="2060848"/>
            <a:ext cx="8856984" cy="2062103"/>
          </a:xfrm>
          <a:prstGeom prst="rect">
            <a:avLst/>
          </a:prstGeom>
        </p:spPr>
        <p:txBody>
          <a:bodyPr wrap="square">
            <a:spAutoFit/>
          </a:bodyPr>
          <a:lstStyle/>
          <a:p>
            <a:r>
              <a:rPr lang="en-AU" sz="3200" b="1" dirty="0" smtClean="0"/>
              <a:t>Inculturation has at its core the understanding that this process can only be authentic when done by people of the culture.</a:t>
            </a:r>
          </a:p>
          <a:p>
            <a:endParaRPr lang="en-AU" sz="32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332656"/>
            <a:ext cx="9144000" cy="646331"/>
          </a:xfrm>
          <a:prstGeom prst="rect">
            <a:avLst/>
          </a:prstGeom>
        </p:spPr>
        <p:txBody>
          <a:bodyPr wrap="square">
            <a:spAutoFit/>
          </a:bodyPr>
          <a:lstStyle/>
          <a:p>
            <a:pPr algn="ctr"/>
            <a:r>
              <a:rPr lang="en-AU" sz="3600" b="1" i="1" dirty="0" smtClean="0">
                <a:solidFill>
                  <a:srgbClr val="C00000"/>
                </a:solidFill>
              </a:rPr>
              <a:t>The problem for Aboriginal Catholics is...</a:t>
            </a:r>
            <a:endParaRPr lang="en-AU" sz="3600" b="1" i="1" dirty="0">
              <a:solidFill>
                <a:srgbClr val="C00000"/>
              </a:solidFill>
            </a:endParaRPr>
          </a:p>
        </p:txBody>
      </p:sp>
      <p:sp>
        <p:nvSpPr>
          <p:cNvPr id="3" name="Rectangle 2"/>
          <p:cNvSpPr/>
          <p:nvPr/>
        </p:nvSpPr>
        <p:spPr>
          <a:xfrm>
            <a:off x="467544" y="1268760"/>
            <a:ext cx="7848872" cy="4524315"/>
          </a:xfrm>
          <a:prstGeom prst="rect">
            <a:avLst/>
          </a:prstGeom>
          <a:solidFill>
            <a:schemeClr val="accent6">
              <a:lumMod val="40000"/>
              <a:lumOff val="60000"/>
            </a:schemeClr>
          </a:solidFill>
        </p:spPr>
        <p:txBody>
          <a:bodyPr wrap="square">
            <a:spAutoFit/>
          </a:bodyPr>
          <a:lstStyle/>
          <a:p>
            <a:pPr>
              <a:buFont typeface="Wingdings" pitchFamily="2" charset="2"/>
              <a:buChar char="§"/>
            </a:pPr>
            <a:r>
              <a:rPr lang="en-AU" sz="3200" b="1" dirty="0" smtClean="0"/>
              <a:t>In Australia all Bishops and Priests are non-Indigenous people.</a:t>
            </a:r>
          </a:p>
          <a:p>
            <a:pPr>
              <a:buFont typeface="Wingdings" pitchFamily="2" charset="2"/>
              <a:buChar char="§"/>
            </a:pPr>
            <a:r>
              <a:rPr lang="en-AU" sz="3200" b="1" dirty="0" smtClean="0"/>
              <a:t>Culture can only be truly integrated into the life of the Church when those who are in positions of power and decision making are also of the culture. </a:t>
            </a:r>
          </a:p>
          <a:p>
            <a:pPr>
              <a:buFont typeface="Wingdings" pitchFamily="2" charset="2"/>
              <a:buChar char="§"/>
            </a:pPr>
            <a:r>
              <a:rPr lang="en-AU" sz="3200" b="1" dirty="0" smtClean="0"/>
              <a:t>Otherwise every attempt at Inculturation is perceived through the lens of the dominant culture.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260648"/>
            <a:ext cx="9144000" cy="707886"/>
          </a:xfrm>
          <a:prstGeom prst="rect">
            <a:avLst/>
          </a:prstGeom>
        </p:spPr>
        <p:txBody>
          <a:bodyPr wrap="square">
            <a:spAutoFit/>
          </a:bodyPr>
          <a:lstStyle/>
          <a:p>
            <a:pPr algn="ctr"/>
            <a:r>
              <a:rPr lang="en-AU" sz="4000" b="1" i="1" dirty="0" smtClean="0">
                <a:solidFill>
                  <a:srgbClr val="C00000"/>
                </a:solidFill>
              </a:rPr>
              <a:t>The problem for Australia</a:t>
            </a:r>
            <a:endParaRPr lang="en-AU" sz="4000" b="1" i="1" dirty="0">
              <a:solidFill>
                <a:srgbClr val="C00000"/>
              </a:solidFill>
            </a:endParaRPr>
          </a:p>
        </p:txBody>
      </p:sp>
      <p:sp>
        <p:nvSpPr>
          <p:cNvPr id="3" name="Rectangle 2"/>
          <p:cNvSpPr/>
          <p:nvPr/>
        </p:nvSpPr>
        <p:spPr>
          <a:xfrm>
            <a:off x="251520" y="1412776"/>
            <a:ext cx="4572000" cy="4401205"/>
          </a:xfrm>
          <a:prstGeom prst="rect">
            <a:avLst/>
          </a:prstGeom>
        </p:spPr>
        <p:txBody>
          <a:bodyPr>
            <a:spAutoFit/>
          </a:bodyPr>
          <a:lstStyle/>
          <a:p>
            <a:r>
              <a:rPr lang="en-AU" sz="2800" dirty="0" smtClean="0"/>
              <a:t>The Australian Church hasn’t  come to understand </a:t>
            </a:r>
            <a:r>
              <a:rPr lang="en-AU" sz="2800" b="1" i="1" dirty="0" smtClean="0"/>
              <a:t>- “the message that we proclaim always has a certain cultural dress, but we in the Church can sometimes fall into a needless hallowing of our own culture, and thus show more fanaticism than true evangelizing zeal”. EG 117</a:t>
            </a:r>
            <a:endParaRPr lang="en-AU" sz="2800" b="1"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4730" y="1052736"/>
            <a:ext cx="4289115" cy="5256584"/>
          </a:xfrm>
          <a:prstGeom prst="rect">
            <a:avLst/>
          </a:prstGeom>
        </p:spPr>
      </p:pic>
      <p:sp>
        <p:nvSpPr>
          <p:cNvPr id="6" name="TextBox 5"/>
          <p:cNvSpPr txBox="1"/>
          <p:nvPr/>
        </p:nvSpPr>
        <p:spPr>
          <a:xfrm>
            <a:off x="5076056" y="6165304"/>
            <a:ext cx="3528392" cy="369332"/>
          </a:xfrm>
          <a:prstGeom prst="rect">
            <a:avLst/>
          </a:prstGeom>
          <a:noFill/>
        </p:spPr>
        <p:txBody>
          <a:bodyPr wrap="square" rtlCol="0">
            <a:spAutoFit/>
          </a:bodyPr>
          <a:lstStyle/>
          <a:p>
            <a:pPr algn="ctr"/>
            <a:r>
              <a:rPr lang="en-AU" dirty="0" smtClean="0"/>
              <a:t>www.catholicmission.org.au</a:t>
            </a:r>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404664"/>
            <a:ext cx="9144000" cy="707886"/>
          </a:xfrm>
          <a:prstGeom prst="rect">
            <a:avLst/>
          </a:prstGeom>
        </p:spPr>
        <p:txBody>
          <a:bodyPr wrap="square">
            <a:spAutoFit/>
          </a:bodyPr>
          <a:lstStyle/>
          <a:p>
            <a:pPr algn="ctr"/>
            <a:r>
              <a:rPr lang="en-AU" sz="4000" b="1" i="1" dirty="0" smtClean="0">
                <a:solidFill>
                  <a:srgbClr val="C00000"/>
                </a:solidFill>
              </a:rPr>
              <a:t>The problem for Australia</a:t>
            </a:r>
            <a:endParaRPr lang="en-AU" sz="4000" b="1" i="1" dirty="0">
              <a:solidFill>
                <a:srgbClr val="C00000"/>
              </a:solidFill>
            </a:endParaRPr>
          </a:p>
        </p:txBody>
      </p:sp>
      <p:sp>
        <p:nvSpPr>
          <p:cNvPr id="3" name="Rectangle 2"/>
          <p:cNvSpPr/>
          <p:nvPr/>
        </p:nvSpPr>
        <p:spPr>
          <a:xfrm>
            <a:off x="179512" y="1268760"/>
            <a:ext cx="8784976" cy="4801314"/>
          </a:xfrm>
          <a:prstGeom prst="rect">
            <a:avLst/>
          </a:prstGeom>
        </p:spPr>
        <p:txBody>
          <a:bodyPr wrap="square">
            <a:spAutoFit/>
          </a:bodyPr>
          <a:lstStyle/>
          <a:p>
            <a:r>
              <a:rPr lang="en-AU" sz="3200" b="1" dirty="0" smtClean="0"/>
              <a:t>As the Rev. Dr. Graham Paulson says the tendency is to start with principles </a:t>
            </a:r>
          </a:p>
          <a:p>
            <a:pPr lvl="1">
              <a:buNone/>
            </a:pPr>
            <a:r>
              <a:rPr lang="en-AU" sz="3200" i="1" dirty="0" smtClean="0"/>
              <a:t>...already shaped within a western denominational enculturation – and then asking what they mean for Indigenous people…There has been very little theological reflection that begins from an Indigenous mindset and engages more directly with biblical theologies and practices”. </a:t>
            </a:r>
            <a:r>
              <a:rPr lang="en-AU" i="1" dirty="0" smtClean="0"/>
              <a:t>G. Paulson, Towards an Aboriginal Spirituality, Pacifica 2006 19  </a:t>
            </a:r>
          </a:p>
          <a:p>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476672"/>
            <a:ext cx="9144000" cy="646331"/>
          </a:xfrm>
          <a:prstGeom prst="rect">
            <a:avLst/>
          </a:prstGeom>
        </p:spPr>
        <p:txBody>
          <a:bodyPr wrap="square">
            <a:spAutoFit/>
          </a:bodyPr>
          <a:lstStyle/>
          <a:p>
            <a:pPr algn="ctr"/>
            <a:r>
              <a:rPr lang="en-AU" sz="3600" b="1" i="1" dirty="0" smtClean="0">
                <a:solidFill>
                  <a:srgbClr val="C00000"/>
                </a:solidFill>
              </a:rPr>
              <a:t>Has Vatican II helped Aboriginal Catholics? </a:t>
            </a:r>
            <a:endParaRPr lang="en-AU" sz="3600" b="1" i="1" dirty="0">
              <a:solidFill>
                <a:srgbClr val="C00000"/>
              </a:solidFill>
            </a:endParaRPr>
          </a:p>
        </p:txBody>
      </p:sp>
      <p:sp>
        <p:nvSpPr>
          <p:cNvPr id="3" name="Rectangle 2"/>
          <p:cNvSpPr/>
          <p:nvPr/>
        </p:nvSpPr>
        <p:spPr>
          <a:xfrm>
            <a:off x="251520" y="1412776"/>
            <a:ext cx="8640960" cy="5016758"/>
          </a:xfrm>
          <a:prstGeom prst="rect">
            <a:avLst/>
          </a:prstGeom>
        </p:spPr>
        <p:txBody>
          <a:bodyPr wrap="square">
            <a:spAutoFit/>
          </a:bodyPr>
          <a:lstStyle/>
          <a:p>
            <a:r>
              <a:rPr lang="en-AU" sz="3200" b="1" dirty="0" smtClean="0"/>
              <a:t>Steps forward... </a:t>
            </a:r>
          </a:p>
          <a:p>
            <a:pPr lvl="1">
              <a:buFont typeface="Arial" pitchFamily="34" charset="0"/>
              <a:buChar char="•"/>
            </a:pPr>
            <a:r>
              <a:rPr lang="en-AU" sz="3200" b="1" dirty="0" smtClean="0"/>
              <a:t>1973 Eucharistic Congress – </a:t>
            </a:r>
            <a:r>
              <a:rPr lang="en-AU" sz="3200" b="1" dirty="0" err="1" smtClean="0"/>
              <a:t>Missa</a:t>
            </a:r>
            <a:r>
              <a:rPr lang="en-AU" sz="3200" b="1" dirty="0" smtClean="0"/>
              <a:t> </a:t>
            </a:r>
            <a:r>
              <a:rPr lang="en-AU" sz="3200" b="1" dirty="0" err="1" smtClean="0"/>
              <a:t>Indigena</a:t>
            </a:r>
            <a:r>
              <a:rPr lang="en-AU" sz="3200" b="1" dirty="0" smtClean="0"/>
              <a:t>.</a:t>
            </a:r>
          </a:p>
          <a:p>
            <a:pPr lvl="1">
              <a:buFont typeface="Arial" pitchFamily="34" charset="0"/>
              <a:buChar char="•"/>
            </a:pPr>
            <a:r>
              <a:rPr lang="en-AU" sz="3200" b="1" dirty="0" smtClean="0"/>
              <a:t>1986 The Pope John Paul II speech to Aboriginal peoples.</a:t>
            </a:r>
          </a:p>
          <a:p>
            <a:pPr lvl="1">
              <a:buFont typeface="Arial" pitchFamily="34" charset="0"/>
              <a:buChar char="•"/>
            </a:pPr>
            <a:r>
              <a:rPr lang="en-AU" sz="3200" b="1" dirty="0" smtClean="0"/>
              <a:t>Some limited use of Aboriginal symbols and songs in liturgies. </a:t>
            </a:r>
          </a:p>
          <a:p>
            <a:pPr lvl="1">
              <a:buFont typeface="Arial" pitchFamily="34" charset="0"/>
              <a:buChar char="•"/>
            </a:pPr>
            <a:r>
              <a:rPr lang="en-AU" sz="3200" b="1" dirty="0" smtClean="0"/>
              <a:t>Aboriginal Catholic Ministries and National Aboriginal and Torres Strait Islander Catholic Council (NATSICC).  </a:t>
            </a:r>
          </a:p>
          <a:p>
            <a:pPr lvl="1">
              <a:buFont typeface="Arial" pitchFamily="34" charset="0"/>
              <a:buChar char="•"/>
            </a:pPr>
            <a:r>
              <a:rPr lang="en-AU" sz="3200" b="1" dirty="0" smtClean="0"/>
              <a:t>Aboriginal Deacons</a:t>
            </a:r>
            <a:endParaRPr lang="en-AU" sz="3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404664"/>
            <a:ext cx="9144000" cy="830997"/>
          </a:xfrm>
          <a:prstGeom prst="rect">
            <a:avLst/>
          </a:prstGeom>
        </p:spPr>
        <p:txBody>
          <a:bodyPr wrap="square">
            <a:spAutoFit/>
          </a:bodyPr>
          <a:lstStyle/>
          <a:p>
            <a:pPr algn="ctr"/>
            <a:r>
              <a:rPr lang="en-AU" sz="4800" b="1" i="1" dirty="0" smtClean="0">
                <a:solidFill>
                  <a:srgbClr val="C00000"/>
                </a:solidFill>
              </a:rPr>
              <a:t>Challenges</a:t>
            </a:r>
            <a:endParaRPr lang="en-AU" sz="4800" b="1" i="1" dirty="0">
              <a:solidFill>
                <a:srgbClr val="C00000"/>
              </a:solidFill>
            </a:endParaRPr>
          </a:p>
        </p:txBody>
      </p:sp>
      <p:sp>
        <p:nvSpPr>
          <p:cNvPr id="3" name="Rectangle 2"/>
          <p:cNvSpPr/>
          <p:nvPr/>
        </p:nvSpPr>
        <p:spPr>
          <a:xfrm>
            <a:off x="251520" y="1196752"/>
            <a:ext cx="8424936" cy="5262979"/>
          </a:xfrm>
          <a:prstGeom prst="rect">
            <a:avLst/>
          </a:prstGeom>
        </p:spPr>
        <p:txBody>
          <a:bodyPr wrap="square">
            <a:spAutoFit/>
          </a:bodyPr>
          <a:lstStyle/>
          <a:p>
            <a:pPr>
              <a:buFont typeface="Arial" pitchFamily="34" charset="0"/>
              <a:buChar char="•"/>
            </a:pPr>
            <a:r>
              <a:rPr lang="en-AU" sz="2800" dirty="0" smtClean="0"/>
              <a:t>Racism</a:t>
            </a:r>
          </a:p>
          <a:p>
            <a:pPr>
              <a:buFont typeface="Arial" pitchFamily="34" charset="0"/>
              <a:buChar char="•"/>
            </a:pPr>
            <a:r>
              <a:rPr lang="en-AU" sz="2800" dirty="0" smtClean="0"/>
              <a:t>New translation liturgy – less likely to allow things such as acknowledgements, smoking ceremonies, water ceremonies, hymns, prayers etc. – Contradicts the teaching of Vatican II? </a:t>
            </a:r>
          </a:p>
          <a:p>
            <a:pPr>
              <a:buFont typeface="Arial" pitchFamily="34" charset="0"/>
              <a:buChar char="•"/>
            </a:pPr>
            <a:r>
              <a:rPr lang="en-AU" sz="2800" dirty="0" smtClean="0"/>
              <a:t>We need to get permission from each Bishop.</a:t>
            </a:r>
          </a:p>
          <a:p>
            <a:pPr>
              <a:buFont typeface="Arial" pitchFamily="34" charset="0"/>
              <a:buChar char="•"/>
            </a:pPr>
            <a:r>
              <a:rPr lang="en-AU" sz="2800" dirty="0" smtClean="0"/>
              <a:t>Priests are often blocks. </a:t>
            </a:r>
          </a:p>
          <a:p>
            <a:pPr>
              <a:buFont typeface="Arial" pitchFamily="34" charset="0"/>
              <a:buChar char="•"/>
            </a:pPr>
            <a:r>
              <a:rPr lang="en-AU" sz="2800" dirty="0" smtClean="0"/>
              <a:t>Culture is suppressed not supported. </a:t>
            </a:r>
          </a:p>
          <a:p>
            <a:pPr>
              <a:buFont typeface="Arial" pitchFamily="34" charset="0"/>
              <a:buChar char="•"/>
            </a:pPr>
            <a:r>
              <a:rPr lang="en-AU" sz="2800" dirty="0" smtClean="0"/>
              <a:t>Formation or Education is still biased to Western way of doing things</a:t>
            </a:r>
          </a:p>
          <a:p>
            <a:pPr>
              <a:buFont typeface="Arial" pitchFamily="34" charset="0"/>
              <a:buChar char="•"/>
            </a:pPr>
            <a:r>
              <a:rPr lang="en-AU" sz="2800" dirty="0" smtClean="0"/>
              <a:t>Education system not fully grasping our cultural perspectives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692696"/>
            <a:ext cx="9143999" cy="707886"/>
          </a:xfrm>
          <a:prstGeom prst="rect">
            <a:avLst/>
          </a:prstGeom>
        </p:spPr>
        <p:txBody>
          <a:bodyPr wrap="square">
            <a:spAutoFit/>
          </a:bodyPr>
          <a:lstStyle/>
          <a:p>
            <a:pPr algn="ctr"/>
            <a:r>
              <a:rPr lang="en-AU" sz="4000" b="1" i="1" dirty="0" smtClean="0">
                <a:solidFill>
                  <a:srgbClr val="C00000"/>
                </a:solidFill>
              </a:rPr>
              <a:t>What’s the future? </a:t>
            </a:r>
            <a:endParaRPr lang="en-AU" sz="4000" b="1" i="1" dirty="0">
              <a:solidFill>
                <a:srgbClr val="C00000"/>
              </a:solidFill>
            </a:endParaRPr>
          </a:p>
        </p:txBody>
      </p:sp>
      <p:sp>
        <p:nvSpPr>
          <p:cNvPr id="3" name="Rectangle 2"/>
          <p:cNvSpPr/>
          <p:nvPr/>
        </p:nvSpPr>
        <p:spPr>
          <a:xfrm>
            <a:off x="323528" y="1628800"/>
            <a:ext cx="8496944" cy="4524315"/>
          </a:xfrm>
          <a:prstGeom prst="rect">
            <a:avLst/>
          </a:prstGeom>
        </p:spPr>
        <p:txBody>
          <a:bodyPr wrap="square">
            <a:spAutoFit/>
          </a:bodyPr>
          <a:lstStyle/>
          <a:p>
            <a:pPr>
              <a:buFont typeface="Wingdings" pitchFamily="2" charset="2"/>
              <a:buChar char="§"/>
            </a:pPr>
            <a:r>
              <a:rPr lang="en-AU" sz="2400" b="1" dirty="0" smtClean="0"/>
              <a:t>Need to engage in true dialogue promised by Vatican II</a:t>
            </a:r>
          </a:p>
          <a:p>
            <a:pPr>
              <a:buFont typeface="Wingdings" pitchFamily="2" charset="2"/>
              <a:buChar char="§"/>
            </a:pPr>
            <a:r>
              <a:rPr lang="en-AU" sz="2400" b="1" dirty="0" smtClean="0"/>
              <a:t>Non-Indigenous Catholics need to stop treating us like they are more Catholic than us and they “allow” us to be part of the church. </a:t>
            </a:r>
          </a:p>
          <a:p>
            <a:pPr>
              <a:buFont typeface="Wingdings" pitchFamily="2" charset="2"/>
              <a:buChar char="§"/>
            </a:pPr>
            <a:r>
              <a:rPr lang="en-AU" sz="2400" b="1" dirty="0" smtClean="0"/>
              <a:t>Non – Indigenous people need to stop  speaking on our behalf and excluding us from the power structures. We need to be directly at the table with the decision makers.</a:t>
            </a:r>
          </a:p>
          <a:p>
            <a:pPr>
              <a:buFont typeface="Wingdings" pitchFamily="2" charset="2"/>
              <a:buChar char="§"/>
            </a:pPr>
            <a:r>
              <a:rPr lang="en-AU" sz="2400" b="1" dirty="0" smtClean="0"/>
              <a:t>Non-Indigenous clergy and Bishops need to work with us to incorporate our cultural practices and symbols into liturgies. </a:t>
            </a:r>
          </a:p>
          <a:p>
            <a:pPr>
              <a:buFont typeface="Wingdings" pitchFamily="2" charset="2"/>
              <a:buChar char="§"/>
            </a:pPr>
            <a:r>
              <a:rPr lang="en-AU" sz="2400" b="1" dirty="0" smtClean="0"/>
              <a:t>Non-Indigenous Catholics should be examining whether church as it is today is a truly Australian church or have they accepted another culture along with their faith. </a:t>
            </a:r>
            <a:endParaRPr lang="en-AU"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 JP11 290111986.JPG"/>
          <p:cNvPicPr>
            <a:picLocks noChangeAspect="1"/>
          </p:cNvPicPr>
          <p:nvPr/>
        </p:nvPicPr>
        <p:blipFill>
          <a:blip r:embed="rId3" cstate="print">
            <a:duotone>
              <a:schemeClr val="bg2">
                <a:shade val="45000"/>
                <a:satMod val="135000"/>
              </a:schemeClr>
              <a:prstClr val="white"/>
            </a:duotone>
          </a:blip>
          <a:srcRect l="1176" t="1764" r="1176"/>
          <a:stretch>
            <a:fillRect/>
          </a:stretch>
        </p:blipFill>
        <p:spPr>
          <a:xfrm>
            <a:off x="0" y="0"/>
            <a:ext cx="9144000" cy="6862554"/>
          </a:xfrm>
          <a:prstGeom prst="rect">
            <a:avLst/>
          </a:prstGeom>
          <a:noFill/>
          <a:ln>
            <a:noFill/>
          </a:ln>
        </p:spPr>
      </p:pic>
      <p:sp>
        <p:nvSpPr>
          <p:cNvPr id="2" name="Rectangle 1"/>
          <p:cNvSpPr/>
          <p:nvPr/>
        </p:nvSpPr>
        <p:spPr>
          <a:xfrm>
            <a:off x="539552" y="4437112"/>
            <a:ext cx="9144000" cy="2246769"/>
          </a:xfrm>
          <a:prstGeom prst="rect">
            <a:avLst/>
          </a:prstGeom>
        </p:spPr>
        <p:txBody>
          <a:bodyPr wrap="square">
            <a:spAutoFit/>
          </a:bodyPr>
          <a:lstStyle/>
          <a:p>
            <a:pPr>
              <a:buClr>
                <a:srgbClr val="C00000"/>
              </a:buClr>
              <a:buFont typeface="Wingdings" pitchFamily="2" charset="2"/>
              <a:buChar char="v"/>
            </a:pPr>
            <a:r>
              <a:rPr lang="en-AU" sz="2800" b="1" dirty="0" smtClean="0"/>
              <a:t>Mission today from an Aboriginal </a:t>
            </a:r>
            <a:r>
              <a:rPr lang="en-AU" sz="2800" b="1" dirty="0" smtClean="0"/>
              <a:t>Catholic perspective</a:t>
            </a:r>
            <a:endParaRPr lang="en-AU" sz="2800" b="1" dirty="0" smtClean="0"/>
          </a:p>
          <a:p>
            <a:pPr>
              <a:buClr>
                <a:srgbClr val="C00000"/>
              </a:buClr>
              <a:buFont typeface="Wingdings" pitchFamily="2" charset="2"/>
              <a:buChar char="v"/>
            </a:pPr>
            <a:r>
              <a:rPr lang="en-AU" sz="2800" b="1" dirty="0" smtClean="0"/>
              <a:t>What is Inculturation?</a:t>
            </a:r>
          </a:p>
          <a:p>
            <a:pPr>
              <a:buClr>
                <a:srgbClr val="C00000"/>
              </a:buClr>
              <a:buFont typeface="Wingdings" pitchFamily="2" charset="2"/>
              <a:buChar char="v"/>
            </a:pPr>
            <a:r>
              <a:rPr lang="en-AU" sz="2800" b="1" dirty="0" smtClean="0"/>
              <a:t>The Australian context of Vatican II.</a:t>
            </a:r>
          </a:p>
          <a:p>
            <a:pPr>
              <a:buClr>
                <a:srgbClr val="C00000"/>
              </a:buClr>
              <a:buFont typeface="Wingdings" pitchFamily="2" charset="2"/>
              <a:buChar char="v"/>
            </a:pPr>
            <a:r>
              <a:rPr lang="en-AU" sz="2800" b="1" dirty="0" smtClean="0"/>
              <a:t>The Aboriginal experience of Inculturation? </a:t>
            </a:r>
          </a:p>
          <a:p>
            <a:pPr>
              <a:buClr>
                <a:srgbClr val="C00000"/>
              </a:buClr>
              <a:buFont typeface="Wingdings" pitchFamily="2" charset="2"/>
              <a:buChar char="v"/>
            </a:pPr>
            <a:r>
              <a:rPr lang="en-AU" sz="2800" b="1" dirty="0" smtClean="0"/>
              <a:t>The challenges for the future for Church.</a:t>
            </a:r>
            <a:endParaRPr lang="en-AU" sz="2800" b="1" dirty="0"/>
          </a:p>
        </p:txBody>
      </p:sp>
      <p:sp>
        <p:nvSpPr>
          <p:cNvPr id="3" name="Rectangle 2"/>
          <p:cNvSpPr/>
          <p:nvPr/>
        </p:nvSpPr>
        <p:spPr>
          <a:xfrm>
            <a:off x="0" y="260648"/>
            <a:ext cx="9144000" cy="830997"/>
          </a:xfrm>
          <a:prstGeom prst="rect">
            <a:avLst/>
          </a:prstGeom>
        </p:spPr>
        <p:txBody>
          <a:bodyPr wrap="square">
            <a:spAutoFit/>
          </a:bodyPr>
          <a:lstStyle/>
          <a:p>
            <a:pPr algn="ctr"/>
            <a:r>
              <a:rPr lang="en-AU" sz="4800" b="1" i="1" dirty="0" smtClean="0">
                <a:solidFill>
                  <a:srgbClr val="C00000"/>
                </a:solidFill>
              </a:rPr>
              <a:t>Where are we going today?</a:t>
            </a:r>
            <a:endParaRPr lang="en-AU" sz="4800" i="1"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404664"/>
            <a:ext cx="9144000" cy="707886"/>
          </a:xfrm>
          <a:prstGeom prst="rect">
            <a:avLst/>
          </a:prstGeom>
        </p:spPr>
        <p:txBody>
          <a:bodyPr wrap="square">
            <a:spAutoFit/>
          </a:bodyPr>
          <a:lstStyle/>
          <a:p>
            <a:pPr algn="ctr"/>
            <a:r>
              <a:rPr lang="en-AU" sz="4000" b="1" i="1" dirty="0" smtClean="0">
                <a:solidFill>
                  <a:srgbClr val="C00000"/>
                </a:solidFill>
              </a:rPr>
              <a:t>What’s the future? </a:t>
            </a:r>
            <a:endParaRPr lang="en-AU" sz="4000" b="1" i="1" dirty="0">
              <a:solidFill>
                <a:srgbClr val="C00000"/>
              </a:solidFill>
            </a:endParaRPr>
          </a:p>
        </p:txBody>
      </p:sp>
      <p:sp>
        <p:nvSpPr>
          <p:cNvPr id="3" name="Rectangle 2"/>
          <p:cNvSpPr/>
          <p:nvPr/>
        </p:nvSpPr>
        <p:spPr>
          <a:xfrm>
            <a:off x="107504" y="1340768"/>
            <a:ext cx="8856984" cy="4401205"/>
          </a:xfrm>
          <a:prstGeom prst="rect">
            <a:avLst/>
          </a:prstGeom>
        </p:spPr>
        <p:txBody>
          <a:bodyPr wrap="square">
            <a:spAutoFit/>
          </a:bodyPr>
          <a:lstStyle/>
          <a:p>
            <a:r>
              <a:rPr lang="en-AU" sz="2800" b="1" dirty="0" smtClean="0"/>
              <a:t>Aboriginal people need to consider: </a:t>
            </a:r>
          </a:p>
          <a:p>
            <a:pPr lvl="1">
              <a:buFont typeface="Arial" pitchFamily="34" charset="0"/>
              <a:buChar char="•"/>
            </a:pPr>
            <a:r>
              <a:rPr lang="en-AU" sz="2800" b="1" dirty="0" smtClean="0"/>
              <a:t>Aboriginal priests (Elders)? </a:t>
            </a:r>
          </a:p>
          <a:p>
            <a:pPr lvl="1">
              <a:buFont typeface="Arial" pitchFamily="34" charset="0"/>
              <a:buChar char="•"/>
            </a:pPr>
            <a:r>
              <a:rPr lang="en-AU" sz="2800" b="1" dirty="0" smtClean="0"/>
              <a:t>An Aboriginal Rite? Aboriginal </a:t>
            </a:r>
            <a:r>
              <a:rPr lang="en-AU" sz="2800" b="1" dirty="0" err="1" smtClean="0"/>
              <a:t>ordinariate</a:t>
            </a:r>
            <a:r>
              <a:rPr lang="en-AU" sz="2800" b="1" dirty="0" smtClean="0"/>
              <a:t>? Personal Prelature? </a:t>
            </a:r>
          </a:p>
          <a:p>
            <a:pPr lvl="1">
              <a:buFont typeface="Arial" pitchFamily="34" charset="0"/>
              <a:buChar char="•"/>
            </a:pPr>
            <a:r>
              <a:rPr lang="en-AU" sz="2800" b="1" dirty="0" smtClean="0"/>
              <a:t>Other structures that allow us to be both Aboriginal and Catholic without all the gate keeping. </a:t>
            </a:r>
          </a:p>
          <a:p>
            <a:pPr lvl="1">
              <a:buFont typeface="Arial" pitchFamily="34" charset="0"/>
              <a:buChar char="•"/>
            </a:pPr>
            <a:r>
              <a:rPr lang="en-AU" sz="2800" b="1" dirty="0" smtClean="0"/>
              <a:t>As Pope John Paul II said to us: </a:t>
            </a:r>
          </a:p>
          <a:p>
            <a:pPr lvl="1"/>
            <a:r>
              <a:rPr lang="en-AU" sz="2800" b="1" dirty="0" smtClean="0"/>
              <a:t>“You do not have to be people divided into two parts, as though an Aboriginal had to borrow the faith and life of Christianity...” </a:t>
            </a:r>
            <a:r>
              <a:rPr lang="en-AU" sz="1600" i="1" dirty="0" smtClean="0"/>
              <a:t>JP11 Alice Springs 29 Nov 1986</a:t>
            </a:r>
            <a:endParaRPr lang="en-AU" sz="16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2433932" y="332656"/>
            <a:ext cx="4294252" cy="707886"/>
          </a:xfrm>
          <a:prstGeom prst="rect">
            <a:avLst/>
          </a:prstGeom>
        </p:spPr>
        <p:txBody>
          <a:bodyPr wrap="none">
            <a:spAutoFit/>
          </a:bodyPr>
          <a:lstStyle/>
          <a:p>
            <a:pPr algn="ctr"/>
            <a:r>
              <a:rPr lang="en-AU" sz="4000" b="1" i="1" dirty="0" smtClean="0">
                <a:solidFill>
                  <a:srgbClr val="C00000"/>
                </a:solidFill>
              </a:rPr>
              <a:t>What’s the future? </a:t>
            </a:r>
            <a:endParaRPr lang="en-AU" sz="4000" b="1" i="1" dirty="0">
              <a:solidFill>
                <a:srgbClr val="C00000"/>
              </a:solidFill>
            </a:endParaRPr>
          </a:p>
        </p:txBody>
      </p:sp>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228184" y="4365104"/>
            <a:ext cx="2282180" cy="228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1520" y="1124744"/>
            <a:ext cx="7920880" cy="4031873"/>
          </a:xfrm>
          <a:prstGeom prst="rect">
            <a:avLst/>
          </a:prstGeom>
        </p:spPr>
        <p:txBody>
          <a:bodyPr wrap="square">
            <a:spAutoFit/>
          </a:bodyPr>
          <a:lstStyle/>
          <a:p>
            <a:r>
              <a:rPr lang="en-AU" sz="2000" b="1" dirty="0" smtClean="0"/>
              <a:t>“Take this Gospel into your own language and way of speaking; let its spirit penetrate your communities and determine your behaviour towards each other, let it bring new strength to your stories and your ceremonies. Let the Gospel come into your hearts and renew your personal lives. The Church invites you to express the living word of Jesus in ways that speak to your Aboriginal minds and hearts. All over the world people worship God and read his word in their own language, and colour the great signs and symbols of religion with touches of their own traditions. Why should you be different from them in this regard, why should you not be allowed the happiness of being with God and each other in Aboriginal fashion? ” </a:t>
            </a:r>
          </a:p>
          <a:p>
            <a:endParaRPr lang="en-AU" sz="2000" b="1" dirty="0" smtClean="0"/>
          </a:p>
          <a:p>
            <a:r>
              <a:rPr lang="en-AU" sz="1600" i="1" dirty="0" smtClean="0"/>
              <a:t>(Pope John Paul II, Alice Springs, 29th Nov 1986) </a:t>
            </a:r>
            <a:endParaRPr lang="en-AU" sz="1600"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3528" y="620688"/>
            <a:ext cx="8568952" cy="5539978"/>
          </a:xfrm>
          <a:prstGeom prst="rect">
            <a:avLst/>
          </a:prstGeom>
          <a:noFill/>
        </p:spPr>
        <p:txBody>
          <a:bodyPr wrap="square" rtlCol="0">
            <a:spAutoFit/>
          </a:bodyPr>
          <a:lstStyle/>
          <a:p>
            <a:pPr algn="ctr"/>
            <a:r>
              <a:rPr lang="en-AU" sz="3600" b="1" dirty="0" smtClean="0"/>
              <a:t>We are </a:t>
            </a:r>
            <a:r>
              <a:rPr lang="en-AU" sz="3600" b="1" dirty="0" smtClean="0"/>
              <a:t>part </a:t>
            </a:r>
            <a:r>
              <a:rPr lang="en-AU" sz="3600" b="1" dirty="0" smtClean="0"/>
              <a:t>of the mission force</a:t>
            </a:r>
            <a:r>
              <a:rPr lang="en-AU" sz="3600" b="1" dirty="0" smtClean="0"/>
              <a:t>.</a:t>
            </a:r>
          </a:p>
          <a:p>
            <a:endParaRPr lang="en-AU" sz="3600" b="1" dirty="0"/>
          </a:p>
          <a:p>
            <a:endParaRPr lang="en-AU" sz="3600" b="1" dirty="0" smtClean="0"/>
          </a:p>
          <a:p>
            <a:endParaRPr lang="en-AU" sz="3600" b="1" dirty="0" smtClean="0"/>
          </a:p>
          <a:p>
            <a:endParaRPr lang="en-AU" dirty="0" smtClean="0"/>
          </a:p>
          <a:p>
            <a:endParaRPr lang="en-AU" sz="2400" b="1" dirty="0" smtClean="0"/>
          </a:p>
          <a:p>
            <a:endParaRPr lang="en-AU" sz="2400" b="1" dirty="0"/>
          </a:p>
          <a:p>
            <a:endParaRPr lang="en-AU" sz="2400" b="1" dirty="0" smtClean="0"/>
          </a:p>
          <a:p>
            <a:r>
              <a:rPr lang="en-AU" sz="2400" b="1" dirty="0" smtClean="0"/>
              <a:t>We </a:t>
            </a:r>
            <a:r>
              <a:rPr lang="en-AU" sz="2400" b="1" dirty="0"/>
              <a:t>are </a:t>
            </a:r>
            <a:r>
              <a:rPr lang="en-AU" sz="2400" b="1" dirty="0" smtClean="0"/>
              <a:t>equal partners </a:t>
            </a:r>
            <a:r>
              <a:rPr lang="en-AU" sz="2400" b="1" dirty="0"/>
              <a:t>in the creation of the community </a:t>
            </a:r>
            <a:r>
              <a:rPr lang="en-AU" sz="2400" b="1" dirty="0" smtClean="0"/>
              <a:t>of church </a:t>
            </a:r>
            <a:r>
              <a:rPr lang="en-AU" sz="2400" b="1" dirty="0"/>
              <a:t>of the future. We need the </a:t>
            </a:r>
            <a:r>
              <a:rPr lang="en-AU" sz="2400" b="1" dirty="0" smtClean="0"/>
              <a:t>mainstream church </a:t>
            </a:r>
            <a:r>
              <a:rPr lang="en-AU" sz="2400" b="1" dirty="0"/>
              <a:t>to listen - not to impose; to learn - not </a:t>
            </a:r>
            <a:r>
              <a:rPr lang="en-AU" sz="2400" b="1" dirty="0" smtClean="0"/>
              <a:t>to dictate</a:t>
            </a:r>
            <a:r>
              <a:rPr lang="en-AU" sz="2400" b="1" dirty="0"/>
              <a:t>. Open your hearts and minds to </a:t>
            </a:r>
            <a:r>
              <a:rPr lang="en-AU" sz="2400" b="1" dirty="0" smtClean="0"/>
              <a:t>what Indigenous </a:t>
            </a:r>
            <a:r>
              <a:rPr lang="en-AU" sz="2400" b="1" dirty="0"/>
              <a:t>P</a:t>
            </a:r>
            <a:r>
              <a:rPr lang="en-AU" sz="2400" b="1" dirty="0" smtClean="0"/>
              <a:t>eoples </a:t>
            </a:r>
            <a:r>
              <a:rPr lang="en-AU" sz="2400" b="1" dirty="0"/>
              <a:t>offer and then we can </a:t>
            </a:r>
            <a:r>
              <a:rPr lang="en-AU" sz="2400" b="1" dirty="0" smtClean="0"/>
              <a:t>walk together </a:t>
            </a:r>
            <a:r>
              <a:rPr lang="en-AU" sz="2400" b="1" dirty="0"/>
              <a:t>to live the life that Christ </a:t>
            </a:r>
            <a:r>
              <a:rPr lang="en-AU" sz="2400" b="1" dirty="0" smtClean="0"/>
              <a:t>has </a:t>
            </a:r>
            <a:r>
              <a:rPr lang="en-AU" sz="2400" b="1" dirty="0"/>
              <a:t>called </a:t>
            </a:r>
            <a:r>
              <a:rPr lang="en-AU" sz="2400" b="1" dirty="0" smtClean="0"/>
              <a:t>each and </a:t>
            </a:r>
            <a:r>
              <a:rPr lang="en-AU" sz="2400" b="1" dirty="0"/>
              <a:t>every one of </a:t>
            </a:r>
            <a:r>
              <a:rPr lang="en-AU" sz="2400" b="1" dirty="0" smtClean="0"/>
              <a:t>us too.</a:t>
            </a:r>
            <a:endParaRPr lang="en-AU" sz="2400" b="1" dirty="0"/>
          </a:p>
        </p:txBody>
      </p:sp>
      <p:pic>
        <p:nvPicPr>
          <p:cNvPr id="2050" name="Picture 2"/>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915816" y="1340768"/>
            <a:ext cx="2232248" cy="274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171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1" y="404664"/>
            <a:ext cx="9144000" cy="707886"/>
          </a:xfrm>
          <a:prstGeom prst="rect">
            <a:avLst/>
          </a:prstGeom>
        </p:spPr>
        <p:txBody>
          <a:bodyPr wrap="square">
            <a:spAutoFit/>
          </a:bodyPr>
          <a:lstStyle/>
          <a:p>
            <a:pPr algn="ctr"/>
            <a:r>
              <a:rPr lang="en-AU" sz="4000" b="1" i="1" dirty="0" smtClean="0">
                <a:solidFill>
                  <a:srgbClr val="C00000"/>
                </a:solidFill>
              </a:rPr>
              <a:t>What’s the future for you? </a:t>
            </a:r>
            <a:endParaRPr lang="en-AU" sz="4000" b="1" i="1" dirty="0">
              <a:solidFill>
                <a:srgbClr val="C00000"/>
              </a:solidFill>
            </a:endParaRPr>
          </a:p>
        </p:txBody>
      </p:sp>
      <p:pic>
        <p:nvPicPr>
          <p:cNvPr id="3" name="Content Placeholder 5" descr="liberation.jpg"/>
          <p:cNvPicPr>
            <a:picLocks noChangeAspect="1"/>
          </p:cNvPicPr>
          <p:nvPr/>
        </p:nvPicPr>
        <p:blipFill>
          <a:blip r:embed="rId3" cstate="print">
            <a:duotone>
              <a:schemeClr val="accent6">
                <a:shade val="45000"/>
                <a:satMod val="135000"/>
              </a:schemeClr>
              <a:prstClr val="white"/>
            </a:duotone>
          </a:blip>
          <a:stretch>
            <a:fillRect/>
          </a:stretch>
        </p:blipFill>
        <p:spPr>
          <a:xfrm>
            <a:off x="2267744" y="1340768"/>
            <a:ext cx="4464496" cy="511387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404664"/>
            <a:ext cx="9144000" cy="6124754"/>
          </a:xfrm>
          <a:prstGeom prst="rect">
            <a:avLst/>
          </a:prstGeom>
          <a:solidFill>
            <a:schemeClr val="accent6">
              <a:lumMod val="40000"/>
              <a:lumOff val="60000"/>
            </a:schemeClr>
          </a:solidFill>
        </p:spPr>
        <p:txBody>
          <a:bodyPr wrap="square" rtlCol="0">
            <a:spAutoFit/>
          </a:bodyPr>
          <a:lstStyle/>
          <a:p>
            <a:pPr algn="ctr"/>
            <a:r>
              <a:rPr lang="en-AU" sz="3600" b="1" dirty="0" smtClean="0"/>
              <a:t>This talk is taken from three papers I have published elsewhere.</a:t>
            </a:r>
          </a:p>
          <a:p>
            <a:pPr algn="ctr"/>
            <a:endParaRPr lang="en-AU" sz="2000" b="1" dirty="0"/>
          </a:p>
          <a:p>
            <a:pPr marL="742950" indent="-742950" algn="ctr">
              <a:buAutoNum type="arabicPeriod"/>
            </a:pPr>
            <a:r>
              <a:rPr lang="en-AU" sz="3600" b="1" i="1" dirty="0" smtClean="0"/>
              <a:t>The Mission field to the Mission Force</a:t>
            </a:r>
          </a:p>
          <a:p>
            <a:pPr algn="ctr"/>
            <a:r>
              <a:rPr lang="en-AU" sz="2000" b="1" i="1" dirty="0">
                <a:hlinkClick r:id="rId2"/>
              </a:rPr>
              <a:t>http://</a:t>
            </a:r>
            <a:r>
              <a:rPr lang="en-AU" sz="2000" b="1" i="1" dirty="0" smtClean="0">
                <a:hlinkClick r:id="rId2"/>
              </a:rPr>
              <a:t>www.ncca.org.au/files/Natsiec/Illuminations_Edinburgh_2010.pdf</a:t>
            </a:r>
            <a:r>
              <a:rPr lang="en-AU" sz="2000" b="1" i="1" dirty="0" smtClean="0"/>
              <a:t> </a:t>
            </a:r>
          </a:p>
          <a:p>
            <a:pPr algn="ctr"/>
            <a:endParaRPr lang="en-AU" sz="2000" b="1" i="1" dirty="0"/>
          </a:p>
          <a:p>
            <a:pPr algn="ctr"/>
            <a:r>
              <a:rPr lang="en-AU" sz="3600" b="1" i="1" dirty="0" smtClean="0"/>
              <a:t>2. Leadership for Mission with Aboriginal Peoples.</a:t>
            </a:r>
          </a:p>
          <a:p>
            <a:pPr algn="ctr"/>
            <a:r>
              <a:rPr lang="en-AU" sz="2000" b="1" i="1" dirty="0">
                <a:hlinkClick r:id="rId3"/>
              </a:rPr>
              <a:t>http://</a:t>
            </a:r>
            <a:r>
              <a:rPr lang="en-AU" sz="2000" b="1" i="1" dirty="0" smtClean="0">
                <a:hlinkClick r:id="rId3"/>
              </a:rPr>
              <a:t>catholicmission.org.au/educationformation/the-francis-effect-living-the-joy-of-the-gospel</a:t>
            </a:r>
            <a:r>
              <a:rPr lang="en-AU" sz="2000" b="1" i="1" dirty="0" smtClean="0"/>
              <a:t>  </a:t>
            </a:r>
          </a:p>
          <a:p>
            <a:pPr algn="ctr"/>
            <a:endParaRPr lang="en-AU" sz="2000" b="1" i="1" dirty="0" smtClean="0"/>
          </a:p>
          <a:p>
            <a:pPr algn="ctr"/>
            <a:r>
              <a:rPr lang="en-AU" sz="3600" b="1" i="1" dirty="0"/>
              <a:t>3</a:t>
            </a:r>
            <a:r>
              <a:rPr lang="en-AU" sz="3600" b="1" i="1" dirty="0" smtClean="0"/>
              <a:t>. </a:t>
            </a:r>
            <a:r>
              <a:rPr lang="en-AU" sz="3600" b="1" dirty="0"/>
              <a:t>Aboriginal Inculturation of the Australian Catholic Church</a:t>
            </a:r>
            <a:r>
              <a:rPr lang="en-AU" sz="3600" b="1" i="1" dirty="0" smtClean="0"/>
              <a:t> </a:t>
            </a:r>
          </a:p>
          <a:p>
            <a:pPr algn="ctr"/>
            <a:r>
              <a:rPr lang="en-AU" sz="2000" b="1" i="1" dirty="0">
                <a:hlinkClick r:id="rId4"/>
              </a:rPr>
              <a:t>http://</a:t>
            </a:r>
            <a:r>
              <a:rPr lang="en-AU" sz="2000" b="1" i="1" dirty="0" smtClean="0">
                <a:hlinkClick r:id="rId4"/>
              </a:rPr>
              <a:t>www.maneyonline.com/doi/abs/10.1179/1476994814Z.00000000024</a:t>
            </a:r>
            <a:r>
              <a:rPr lang="en-AU" sz="2000" b="1" i="1" dirty="0" smtClean="0"/>
              <a:t> </a:t>
            </a:r>
            <a:endParaRPr lang="en-AU" sz="2000" b="1" dirty="0"/>
          </a:p>
        </p:txBody>
      </p:sp>
    </p:spTree>
    <p:extLst>
      <p:ext uri="{BB962C8B-B14F-4D97-AF65-F5344CB8AC3E}">
        <p14:creationId xmlns:p14="http://schemas.microsoft.com/office/powerpoint/2010/main" val="2478714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7" name="Picture 5" descr="Lazarus Sculpture"/>
          <p:cNvPicPr>
            <a:picLocks noChangeAspect="1" noChangeArrowheads="1"/>
          </p:cNvPicPr>
          <p:nvPr/>
        </p:nvPicPr>
        <p:blipFill>
          <a:blip r:embed="rId3" cstate="print"/>
          <a:srcRect/>
          <a:stretch>
            <a:fillRect/>
          </a:stretch>
        </p:blipFill>
        <p:spPr bwMode="auto">
          <a:xfrm>
            <a:off x="6299200" y="1843088"/>
            <a:ext cx="2209800" cy="3314700"/>
          </a:xfrm>
          <a:prstGeom prst="rect">
            <a:avLst/>
          </a:prstGeom>
          <a:noFill/>
        </p:spPr>
      </p:pic>
      <p:sp>
        <p:nvSpPr>
          <p:cNvPr id="8" name="Rectangle 2"/>
          <p:cNvSpPr txBox="1">
            <a:spLocks noChangeArrowheads="1"/>
          </p:cNvSpPr>
          <p:nvPr/>
        </p:nvSpPr>
        <p:spPr>
          <a:xfrm>
            <a:off x="684213" y="90805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smtClean="0">
                <a:ln>
                  <a:noFill/>
                </a:ln>
                <a:solidFill>
                  <a:schemeClr val="tx1"/>
                </a:solidFill>
                <a:effectLst/>
                <a:uLnTx/>
                <a:uFillTx/>
                <a:latin typeface="+mj-lt"/>
                <a:ea typeface="+mj-ea"/>
                <a:cs typeface="+mj-cs"/>
              </a:rPr>
              <a:t>The Lazarus demand</a:t>
            </a:r>
          </a:p>
        </p:txBody>
      </p:sp>
      <p:sp>
        <p:nvSpPr>
          <p:cNvPr id="9" name="Rectangle 3"/>
          <p:cNvSpPr txBox="1">
            <a:spLocks noChangeArrowheads="1"/>
          </p:cNvSpPr>
          <p:nvPr/>
        </p:nvSpPr>
        <p:spPr>
          <a:xfrm>
            <a:off x="1042988" y="1981200"/>
            <a:ext cx="4465637" cy="33194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1" i="0" u="none" strike="noStrike" kern="1200" cap="none" spc="0" normalizeH="0" baseline="0" noProof="0" smtClean="0">
                <a:ln>
                  <a:noFill/>
                </a:ln>
                <a:solidFill>
                  <a:schemeClr val="tx1"/>
                </a:solidFill>
                <a:effectLst/>
                <a:uLnTx/>
                <a:uFillTx/>
                <a:latin typeface="+mn-lt"/>
                <a:ea typeface="+mn-ea"/>
                <a:cs typeface="+mn-cs"/>
              </a:rPr>
              <a:t>‘</a:t>
            </a:r>
            <a:r>
              <a:rPr kumimoji="0" lang="en-US" sz="1800" b="1" i="0" u="none" strike="noStrike" kern="1200" cap="none" spc="0" normalizeH="0" baseline="0" noProof="0" smtClean="0">
                <a:ln>
                  <a:noFill/>
                </a:ln>
                <a:solidFill>
                  <a:schemeClr val="tx1"/>
                </a:solidFill>
                <a:effectLst/>
                <a:uLnTx/>
                <a:uFillTx/>
                <a:latin typeface="Verdana" pitchFamily="34" charset="0"/>
                <a:ea typeface="+mn-ea"/>
                <a:cs typeface="+mn-cs"/>
              </a:rPr>
              <a:t>Jesus cried out with a loud voice:</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1800" b="1" i="0" u="none" strike="noStrike" kern="1200" cap="none" spc="0" normalizeH="0" baseline="0" noProof="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1" i="0" u="none" strike="noStrike" kern="1200" cap="none" spc="0" normalizeH="0" baseline="0" noProof="0" smtClean="0">
                <a:ln>
                  <a:noFill/>
                </a:ln>
                <a:solidFill>
                  <a:schemeClr val="tx1"/>
                </a:solidFill>
                <a:effectLst/>
                <a:uLnTx/>
                <a:uFillTx/>
                <a:latin typeface="Verdana" pitchFamily="34" charset="0"/>
                <a:ea typeface="+mn-ea"/>
                <a:cs typeface="+mn-cs"/>
              </a:rPr>
              <a:t>“Lazarus, come out!”</a:t>
            </a:r>
            <a:r>
              <a:rPr kumimoji="0" lang="en-US" sz="1800" b="0" i="0" u="none" strike="noStrike" kern="1200" cap="none" spc="0" normalizeH="0" baseline="0" noProof="0" smtClean="0">
                <a:ln>
                  <a:noFill/>
                </a:ln>
                <a:solidFill>
                  <a:schemeClr val="tx1"/>
                </a:solidFill>
                <a:effectLst/>
                <a:uLnTx/>
                <a:uFillTx/>
                <a:latin typeface="Verdana" pitchFamily="34" charset="0"/>
                <a:ea typeface="+mn-ea"/>
                <a:cs typeface="+mn-cs"/>
              </a:rPr>
              <a:t>  </a:t>
            </a:r>
            <a:br>
              <a:rPr kumimoji="0" lang="en-US" sz="1800" b="0" i="0" u="none" strike="noStrike" kern="1200" cap="none" spc="0" normalizeH="0" baseline="0" noProof="0" smtClean="0">
                <a:ln>
                  <a:noFill/>
                </a:ln>
                <a:solidFill>
                  <a:schemeClr val="tx1"/>
                </a:solidFill>
                <a:effectLst/>
                <a:uLnTx/>
                <a:uFillTx/>
                <a:latin typeface="Verdana" pitchFamily="34" charset="0"/>
                <a:ea typeface="+mn-ea"/>
                <a:cs typeface="+mn-cs"/>
              </a:rPr>
            </a:br>
            <a:endParaRPr kumimoji="0" lang="en-US" sz="1800" b="0" i="0" u="none" strike="noStrike" kern="1200" cap="none" spc="0" normalizeH="0" baseline="0" noProof="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Verdana" pitchFamily="34" charset="0"/>
                <a:ea typeface="+mn-ea"/>
                <a:cs typeface="+mn-cs"/>
              </a:rPr>
              <a:t>The dead man came out, his hands and feet bound with strips of cloth, and his face wrapped in a cloth.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1" i="0" u="none" strike="noStrike" kern="1200" cap="none" spc="0" normalizeH="0" baseline="0" noProof="0" smtClean="0">
                <a:ln>
                  <a:noFill/>
                </a:ln>
                <a:solidFill>
                  <a:schemeClr val="tx1"/>
                </a:solidFill>
                <a:effectLst/>
                <a:uLnTx/>
                <a:uFillTx/>
                <a:latin typeface="Verdana" pitchFamily="34" charset="0"/>
                <a:ea typeface="+mn-ea"/>
                <a:cs typeface="+mn-cs"/>
              </a:rPr>
              <a:t>Jesus said to them:</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Verdana" pitchFamily="34" charset="0"/>
                <a:ea typeface="+mn-ea"/>
                <a:cs typeface="+mn-cs"/>
              </a:rPr>
              <a:t/>
            </a:r>
            <a:br>
              <a:rPr kumimoji="0" lang="en-US" sz="1800" b="0" i="0" u="none" strike="noStrike" kern="1200" cap="none" spc="0" normalizeH="0" baseline="0" noProof="0" smtClean="0">
                <a:ln>
                  <a:noFill/>
                </a:ln>
                <a:solidFill>
                  <a:schemeClr val="tx1"/>
                </a:solidFill>
                <a:effectLst/>
                <a:uLnTx/>
                <a:uFillTx/>
                <a:latin typeface="Verdana" pitchFamily="34" charset="0"/>
                <a:ea typeface="+mn-ea"/>
                <a:cs typeface="+mn-cs"/>
              </a:rPr>
            </a:br>
            <a:r>
              <a:rPr kumimoji="0" lang="en-US" sz="1800" b="0" i="0" u="none" strike="noStrike" kern="1200" cap="none" spc="0" normalizeH="0" baseline="0" noProof="0" smtClean="0">
                <a:ln>
                  <a:noFill/>
                </a:ln>
                <a:solidFill>
                  <a:schemeClr val="tx1"/>
                </a:solidFill>
                <a:effectLst/>
                <a:uLnTx/>
                <a:uFillTx/>
                <a:latin typeface="Verdana" pitchFamily="34" charset="0"/>
                <a:ea typeface="+mn-ea"/>
                <a:cs typeface="+mn-cs"/>
              </a:rPr>
              <a:t>“</a:t>
            </a:r>
            <a:r>
              <a:rPr kumimoji="0" lang="en-US" sz="1800" b="1" i="0" u="none" strike="noStrike" kern="1200" cap="none" spc="0" normalizeH="0" baseline="0" noProof="0" smtClean="0">
                <a:ln>
                  <a:noFill/>
                </a:ln>
                <a:solidFill>
                  <a:schemeClr val="tx1"/>
                </a:solidFill>
                <a:effectLst/>
                <a:uLnTx/>
                <a:uFillTx/>
                <a:latin typeface="Verdana" pitchFamily="34" charset="0"/>
                <a:ea typeface="+mn-ea"/>
                <a:cs typeface="+mn-cs"/>
              </a:rPr>
              <a:t>Unbind him, and let him go.”</a:t>
            </a:r>
            <a:r>
              <a:rPr kumimoji="0" lang="en-US" sz="1800" b="0" i="0" u="none" strike="noStrike" kern="1200" cap="none" spc="0" normalizeH="0" baseline="0" noProof="0" smtClean="0">
                <a:ln>
                  <a:noFill/>
                </a:ln>
                <a:solidFill>
                  <a:schemeClr val="tx1"/>
                </a:solidFill>
                <a:effectLst/>
                <a:uLnTx/>
                <a:uFillTx/>
                <a:latin typeface="Verdana" pitchFamily="34" charset="0"/>
                <a:ea typeface="+mn-ea"/>
                <a:cs typeface="+mn-cs"/>
              </a:rPr>
              <a:t>’ </a:t>
            </a:r>
          </a:p>
          <a:p>
            <a:pPr marL="342900" marR="0" lvl="0" indent="-342900" algn="r" defTabSz="914400" rtl="0" eaLnBrk="1" fontAlgn="auto" latinLnBrk="0" hangingPunct="1">
              <a:lnSpc>
                <a:spcPct val="80000"/>
              </a:lnSpc>
              <a:spcBef>
                <a:spcPct val="2000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Verdana" pitchFamily="34" charset="0"/>
                <a:ea typeface="+mn-ea"/>
                <a:cs typeface="+mn-cs"/>
              </a:rPr>
              <a:t>John 11:43-44</a:t>
            </a:r>
            <a:endParaRPr kumimoji="0" lang="en-AU" sz="1800" b="0" i="0" u="none" strike="noStrike" kern="1200" cap="none" spc="0" normalizeH="0" baseline="0" noProof="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AU" sz="1800" b="0" i="0" u="none" strike="noStrike" kern="1200" cap="none" spc="0" normalizeH="0" baseline="0" noProof="0" smtClean="0">
              <a:ln>
                <a:noFill/>
              </a:ln>
              <a:solidFill>
                <a:schemeClr val="tx1"/>
              </a:solidFill>
              <a:effectLst/>
              <a:uLnTx/>
              <a:uFillTx/>
              <a:latin typeface="Verdana"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additive="base">
                                        <p:cTn id="23" dur="2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additive="base">
                                        <p:cTn id="27" dur="20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8" presetClass="entr" presetSubtype="32" fill="hold" nodeType="afterEffect">
                                  <p:stCondLst>
                                    <p:cond delay="1000"/>
                                  </p:stCondLst>
                                  <p:childTnLst>
                                    <p:set>
                                      <p:cBhvr>
                                        <p:cTn id="31" dur="1" fill="hold">
                                          <p:stCondLst>
                                            <p:cond delay="0"/>
                                          </p:stCondLst>
                                        </p:cTn>
                                        <p:tgtEl>
                                          <p:spTgt spid="7"/>
                                        </p:tgtEl>
                                        <p:attrNameLst>
                                          <p:attrName>style.visibility</p:attrName>
                                        </p:attrNameLst>
                                      </p:cBhvr>
                                      <p:to>
                                        <p:strVal val="visible"/>
                                      </p:to>
                                    </p:set>
                                    <p:animEffect transition="in" filter="diamond(out)">
                                      <p:cBhvr>
                                        <p:cTn id="3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800" t="3801" r="3800" b="4851"/>
          <a:stretch/>
        </p:blipFill>
        <p:spPr>
          <a:xfrm>
            <a:off x="395536" y="1412776"/>
            <a:ext cx="3888432" cy="3844245"/>
          </a:xfrm>
          <a:prstGeom prst="rect">
            <a:avLst/>
          </a:prstGeom>
        </p:spPr>
      </p:pic>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l="3800" t="3801" r="3800" b="4851"/>
          <a:stretch/>
        </p:blipFill>
        <p:spPr>
          <a:xfrm flipH="1">
            <a:off x="4860032" y="1412776"/>
            <a:ext cx="3888432" cy="3844245"/>
          </a:xfrm>
          <a:prstGeom prst="rect">
            <a:avLst/>
          </a:prstGeom>
        </p:spPr>
      </p:pic>
      <p:sp>
        <p:nvSpPr>
          <p:cNvPr id="4" name="TextBox 3"/>
          <p:cNvSpPr txBox="1"/>
          <p:nvPr/>
        </p:nvSpPr>
        <p:spPr>
          <a:xfrm>
            <a:off x="0" y="188640"/>
            <a:ext cx="9144000" cy="707886"/>
          </a:xfrm>
          <a:prstGeom prst="rect">
            <a:avLst/>
          </a:prstGeom>
          <a:noFill/>
        </p:spPr>
        <p:txBody>
          <a:bodyPr wrap="square" rtlCol="0">
            <a:spAutoFit/>
          </a:bodyPr>
          <a:lstStyle/>
          <a:p>
            <a:pPr algn="ctr"/>
            <a:r>
              <a:rPr lang="en-AU" sz="4000" b="1" dirty="0" smtClean="0"/>
              <a:t>Black and White Cockatoo</a:t>
            </a:r>
            <a:endParaRPr lang="en-AU" sz="4000" b="1" dirty="0"/>
          </a:p>
        </p:txBody>
      </p:sp>
      <p:sp>
        <p:nvSpPr>
          <p:cNvPr id="6" name="TextBox 5"/>
          <p:cNvSpPr txBox="1"/>
          <p:nvPr/>
        </p:nvSpPr>
        <p:spPr>
          <a:xfrm>
            <a:off x="4860032" y="6381328"/>
            <a:ext cx="3960440" cy="369332"/>
          </a:xfrm>
          <a:prstGeom prst="rect">
            <a:avLst/>
          </a:prstGeom>
          <a:noFill/>
        </p:spPr>
        <p:txBody>
          <a:bodyPr wrap="square" rtlCol="0">
            <a:spAutoFit/>
          </a:bodyPr>
          <a:lstStyle/>
          <a:p>
            <a:r>
              <a:rPr lang="en-AU" i="1" dirty="0" smtClean="0"/>
              <a:t>Lutheran Pastor: </a:t>
            </a:r>
            <a:r>
              <a:rPr lang="en-AU" i="1" dirty="0" err="1" smtClean="0"/>
              <a:t>Dr.</a:t>
            </a:r>
            <a:r>
              <a:rPr lang="en-AU" i="1" dirty="0" smtClean="0"/>
              <a:t> George Rosendale.</a:t>
            </a:r>
            <a:endParaRPr lang="en-AU" i="1" dirty="0"/>
          </a:p>
        </p:txBody>
      </p:sp>
    </p:spTree>
    <p:extLst>
      <p:ext uri="{BB962C8B-B14F-4D97-AF65-F5344CB8AC3E}">
        <p14:creationId xmlns:p14="http://schemas.microsoft.com/office/powerpoint/2010/main" val="3589811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B883"/>
        </a:solidFill>
        <a:effectLst/>
      </p:bgPr>
    </p:bg>
    <p:spTree>
      <p:nvGrpSpPr>
        <p:cNvPr id="1" name=""/>
        <p:cNvGrpSpPr/>
        <p:nvPr/>
      </p:nvGrpSpPr>
      <p:grpSpPr>
        <a:xfrm>
          <a:off x="0" y="0"/>
          <a:ext cx="0" cy="0"/>
          <a:chOff x="0" y="0"/>
          <a:chExt cx="0" cy="0"/>
        </a:xfrm>
      </p:grpSpPr>
      <p:sp>
        <p:nvSpPr>
          <p:cNvPr id="2" name="Rectangle 1"/>
          <p:cNvSpPr/>
          <p:nvPr/>
        </p:nvSpPr>
        <p:spPr>
          <a:xfrm>
            <a:off x="107504" y="692696"/>
            <a:ext cx="3795036" cy="5878532"/>
          </a:xfrm>
          <a:prstGeom prst="rect">
            <a:avLst/>
          </a:prstGeom>
        </p:spPr>
        <p:txBody>
          <a:bodyPr wrap="square">
            <a:spAutoFit/>
          </a:bodyPr>
          <a:lstStyle/>
          <a:p>
            <a:r>
              <a:rPr lang="en-AU" sz="2400" b="1" i="1" dirty="0"/>
              <a:t>The spirit of the Lord is upon me, </a:t>
            </a:r>
            <a:r>
              <a:rPr lang="en-AU" sz="2400" b="1" i="1" dirty="0" smtClean="0"/>
              <a:t>because he </a:t>
            </a:r>
            <a:r>
              <a:rPr lang="en-AU" sz="2400" b="1" i="1" dirty="0"/>
              <a:t>has chosen me to bring good news </a:t>
            </a:r>
            <a:r>
              <a:rPr lang="en-AU" sz="2400" b="1" i="1" dirty="0" smtClean="0"/>
              <a:t>to the </a:t>
            </a:r>
            <a:r>
              <a:rPr lang="en-AU" sz="2400" b="1" i="1" dirty="0"/>
              <a:t>poor</a:t>
            </a:r>
            <a:r>
              <a:rPr lang="en-AU" sz="2400" b="1" i="1" dirty="0" smtClean="0"/>
              <a:t>.</a:t>
            </a:r>
          </a:p>
          <a:p>
            <a:endParaRPr lang="en-AU" sz="2400" b="1" i="1" dirty="0"/>
          </a:p>
          <a:p>
            <a:r>
              <a:rPr lang="en-AU" sz="2400" b="1" i="1" dirty="0"/>
              <a:t>He has sent me to proclaim liberty to </a:t>
            </a:r>
            <a:r>
              <a:rPr lang="en-AU" sz="2400" b="1" i="1" dirty="0" smtClean="0"/>
              <a:t>the captives </a:t>
            </a:r>
            <a:r>
              <a:rPr lang="en-AU" sz="2400" b="1" i="1" dirty="0"/>
              <a:t>and recovery of sight to the blind</a:t>
            </a:r>
            <a:r>
              <a:rPr lang="en-AU" sz="2400" b="1" i="1" dirty="0" smtClean="0"/>
              <a:t>;</a:t>
            </a:r>
          </a:p>
          <a:p>
            <a:endParaRPr lang="en-AU" sz="2400" b="1" i="1" dirty="0"/>
          </a:p>
          <a:p>
            <a:r>
              <a:rPr lang="en-AU" sz="2400" b="1" i="1" dirty="0"/>
              <a:t>to set free the oppressed and </a:t>
            </a:r>
            <a:r>
              <a:rPr lang="en-AU" sz="2400" b="1" i="1" dirty="0" smtClean="0"/>
              <a:t>announce that </a:t>
            </a:r>
            <a:r>
              <a:rPr lang="en-AU" sz="2400" b="1" i="1" dirty="0"/>
              <a:t>the time has come when the Lord </a:t>
            </a:r>
            <a:r>
              <a:rPr lang="en-AU" sz="2400" b="1" i="1" dirty="0" smtClean="0"/>
              <a:t>will save </a:t>
            </a:r>
            <a:r>
              <a:rPr lang="en-AU" sz="2400" b="1" i="1" dirty="0"/>
              <a:t>his people. </a:t>
            </a:r>
            <a:endParaRPr lang="en-AU" sz="2400" b="1" i="1" dirty="0" smtClean="0"/>
          </a:p>
          <a:p>
            <a:endParaRPr lang="en-AU" sz="2400" b="1" i="1" dirty="0"/>
          </a:p>
          <a:p>
            <a:r>
              <a:rPr lang="en-AU" sz="1600" b="1" dirty="0" smtClean="0"/>
              <a:t>Luke </a:t>
            </a:r>
            <a:r>
              <a:rPr lang="en-AU" sz="1600" b="1" dirty="0"/>
              <a:t>3: </a:t>
            </a:r>
            <a:r>
              <a:rPr lang="en-AU" sz="1600" b="1" dirty="0" smtClean="0"/>
              <a:t>v.18-19</a:t>
            </a:r>
            <a:endParaRPr lang="en-AU" sz="1600" b="1" dirty="0" smtClean="0"/>
          </a:p>
        </p:txBody>
      </p:sp>
      <p:pic>
        <p:nvPicPr>
          <p:cNvPr id="3" name="Picture 2"/>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139952" y="192730"/>
            <a:ext cx="4752244" cy="6381328"/>
          </a:xfrm>
          <a:prstGeom prst="rect">
            <a:avLst/>
          </a:prstGeom>
        </p:spPr>
      </p:pic>
    </p:spTree>
    <p:extLst>
      <p:ext uri="{BB962C8B-B14F-4D97-AF65-F5344CB8AC3E}">
        <p14:creationId xmlns:p14="http://schemas.microsoft.com/office/powerpoint/2010/main" val="4135589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9512" y="620688"/>
            <a:ext cx="8856984" cy="3416320"/>
          </a:xfrm>
          <a:prstGeom prst="rect">
            <a:avLst/>
          </a:prstGeom>
          <a:noFill/>
        </p:spPr>
        <p:txBody>
          <a:bodyPr wrap="square" rtlCol="0">
            <a:spAutoFit/>
          </a:bodyPr>
          <a:lstStyle/>
          <a:p>
            <a:pPr algn="ctr"/>
            <a:r>
              <a:rPr lang="en-AU" sz="5400" b="1" dirty="0" smtClean="0"/>
              <a:t>Now let’s look at some of the history of the Church </a:t>
            </a:r>
            <a:r>
              <a:rPr lang="en-AU" sz="5400" b="1" dirty="0" smtClean="0"/>
              <a:t>concerning Australian Aboriginal </a:t>
            </a:r>
            <a:r>
              <a:rPr lang="en-AU" sz="5400" b="1" dirty="0" smtClean="0"/>
              <a:t>Peoples.</a:t>
            </a:r>
            <a:endParaRPr lang="en-AU" sz="5400" b="1" dirty="0"/>
          </a:p>
        </p:txBody>
      </p:sp>
    </p:spTree>
    <p:extLst>
      <p:ext uri="{BB962C8B-B14F-4D97-AF65-F5344CB8AC3E}">
        <p14:creationId xmlns:p14="http://schemas.microsoft.com/office/powerpoint/2010/main" val="4039023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cil-of-Jerusalem.jpg"/>
          <p:cNvPicPr>
            <a:picLocks noChangeAspect="1"/>
          </p:cNvPicPr>
          <p:nvPr/>
        </p:nvPicPr>
        <p:blipFill>
          <a:blip r:embed="rId3" cstate="print">
            <a:duotone>
              <a:schemeClr val="accent6">
                <a:shade val="45000"/>
                <a:satMod val="135000"/>
              </a:schemeClr>
              <a:prstClr val="white"/>
            </a:duotone>
          </a:blip>
          <a:srcRect t="10500"/>
          <a:stretch>
            <a:fillRect/>
          </a:stretch>
        </p:blipFill>
        <p:spPr>
          <a:xfrm>
            <a:off x="-48148" y="0"/>
            <a:ext cx="9192148" cy="7550696"/>
          </a:xfrm>
          <a:prstGeom prst="rect">
            <a:avLst/>
          </a:prstGeom>
        </p:spPr>
      </p:pic>
      <p:sp>
        <p:nvSpPr>
          <p:cNvPr id="2" name="TextBox 1"/>
          <p:cNvSpPr txBox="1"/>
          <p:nvPr/>
        </p:nvSpPr>
        <p:spPr>
          <a:xfrm>
            <a:off x="391552" y="4697794"/>
            <a:ext cx="8136904" cy="2160240"/>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AU" sz="3600" b="1" dirty="0" smtClean="0">
                <a:solidFill>
                  <a:schemeClr val="tx1"/>
                </a:solidFill>
              </a:rPr>
              <a:t>The council decided that Gentile converts to Christianity were not obligated to keep most of the Law of Moses, including the rules concerning Circumcism of Males. </a:t>
            </a:r>
          </a:p>
        </p:txBody>
      </p:sp>
      <p:sp>
        <p:nvSpPr>
          <p:cNvPr id="4" name="TextBox 3"/>
          <p:cNvSpPr txBox="1"/>
          <p:nvPr/>
        </p:nvSpPr>
        <p:spPr>
          <a:xfrm>
            <a:off x="395536" y="188640"/>
            <a:ext cx="8136904" cy="1631216"/>
          </a:xfrm>
          <a:prstGeom prst="rect">
            <a:avLst/>
          </a:prstGeom>
          <a:noFill/>
        </p:spPr>
        <p:txBody>
          <a:bodyPr wrap="square" rtlCol="0">
            <a:spAutoFit/>
          </a:bodyPr>
          <a:lstStyle/>
          <a:p>
            <a:pPr algn="ctr"/>
            <a:r>
              <a:rPr lang="en-AU" sz="4400" b="1" i="1" u="sng" dirty="0" smtClean="0"/>
              <a:t>Council of Jerusalem</a:t>
            </a:r>
          </a:p>
          <a:p>
            <a:pPr algn="ctr"/>
            <a:r>
              <a:rPr lang="en-AU" sz="2800" b="1" i="1" u="sng" dirty="0" smtClean="0"/>
              <a:t>about 50AD </a:t>
            </a:r>
          </a:p>
          <a:p>
            <a:pPr algn="ctr"/>
            <a:r>
              <a:rPr lang="en-AU" sz="2800" b="1" i="1" u="sng" dirty="0" smtClean="0"/>
              <a:t>Acts 15</a:t>
            </a:r>
            <a:endParaRPr lang="en-AU" sz="2800" b="1" i="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uncil-of-Jerusalem.jpg"/>
          <p:cNvPicPr>
            <a:picLocks noChangeAspect="1"/>
          </p:cNvPicPr>
          <p:nvPr/>
        </p:nvPicPr>
        <p:blipFill>
          <a:blip r:embed="rId3" cstate="print">
            <a:duotone>
              <a:schemeClr val="accent6">
                <a:shade val="45000"/>
                <a:satMod val="135000"/>
              </a:schemeClr>
              <a:prstClr val="white"/>
            </a:duotone>
          </a:blip>
          <a:srcRect t="10500"/>
          <a:stretch>
            <a:fillRect/>
          </a:stretch>
        </p:blipFill>
        <p:spPr>
          <a:xfrm>
            <a:off x="-48148" y="0"/>
            <a:ext cx="9192148" cy="7550696"/>
          </a:xfrm>
          <a:prstGeom prst="rect">
            <a:avLst/>
          </a:prstGeom>
        </p:spPr>
      </p:pic>
      <p:sp>
        <p:nvSpPr>
          <p:cNvPr id="2" name="TextBox 1"/>
          <p:cNvSpPr txBox="1"/>
          <p:nvPr/>
        </p:nvSpPr>
        <p:spPr>
          <a:xfrm>
            <a:off x="0" y="1916832"/>
            <a:ext cx="9144000" cy="3139321"/>
          </a:xfrm>
          <a:prstGeom prst="rect">
            <a:avLst/>
          </a:prstGeom>
          <a:noFill/>
        </p:spPr>
        <p:txBody>
          <a:bodyPr wrap="square" rtlCol="0">
            <a:spAutoFit/>
          </a:bodyPr>
          <a:lstStyle/>
          <a:p>
            <a:pPr algn="ctr"/>
            <a:r>
              <a:rPr lang="en-AU" sz="6600" b="1" dirty="0" smtClean="0"/>
              <a:t>Two styles of Mission or Evangelisation came from this.</a:t>
            </a:r>
            <a:endParaRPr lang="en-AU" sz="6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3431</Words>
  <Application>Microsoft Office PowerPoint</Application>
  <PresentationFormat>On-screen Show (4:3)</PresentationFormat>
  <Paragraphs>224</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graeme.mundine244</dc:creator>
  <cp:lastModifiedBy>Graeme Mundine</cp:lastModifiedBy>
  <cp:revision>99</cp:revision>
  <dcterms:created xsi:type="dcterms:W3CDTF">2014-05-12T03:33:47Z</dcterms:created>
  <dcterms:modified xsi:type="dcterms:W3CDTF">2015-05-18T12:59:40Z</dcterms:modified>
</cp:coreProperties>
</file>