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7" r:id="rId11"/>
    <p:sldId id="264" r:id="rId12"/>
    <p:sldId id="265" r:id="rId13"/>
    <p:sldId id="268" r:id="rId14"/>
  </p:sldIdLst>
  <p:sldSz cx="9144000" cy="6858000" type="screen4x3"/>
  <p:notesSz cx="68834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900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93115113-A28A-46EB-8F76-21DBECA5C711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900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9E862598-3DC8-4F4F-AED7-2ED2EC09977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C00D68-C837-474E-ABF1-13C84E45D86F}" type="datetimeFigureOut">
              <a:rPr lang="en-AU" smtClean="0"/>
              <a:pPr/>
              <a:t>30/04/2013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AE5118-48EA-49D1-83BF-D28668EB90A9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 Royal Commission</a:t>
            </a:r>
            <a:br>
              <a:rPr lang="en-AU" dirty="0" smtClean="0"/>
            </a:br>
            <a:r>
              <a:rPr lang="en-AU" dirty="0" smtClean="0"/>
              <a:t>and the Mission of the Church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Annette Cunliffe RSC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</a:t>
            </a:r>
            <a:r>
              <a:rPr lang="en-US" dirty="0" smtClean="0"/>
              <a:t>his is such a time – a “hinge of history” </a:t>
            </a:r>
          </a:p>
          <a:p>
            <a:endParaRPr lang="en-US" dirty="0" smtClean="0"/>
          </a:p>
          <a:p>
            <a:r>
              <a:rPr lang="en-US" dirty="0" smtClean="0"/>
              <a:t>S</a:t>
            </a:r>
            <a:r>
              <a:rPr lang="en-AU" dirty="0" err="1" smtClean="0"/>
              <a:t>eize</a:t>
            </a:r>
            <a:r>
              <a:rPr lang="en-AU" dirty="0" smtClean="0"/>
              <a:t> this time, </a:t>
            </a:r>
          </a:p>
          <a:p>
            <a:pPr lvl="1"/>
            <a:r>
              <a:rPr lang="en-AU" dirty="0" smtClean="0"/>
              <a:t>a time of trial, of suffering,</a:t>
            </a:r>
          </a:p>
          <a:p>
            <a:pPr lvl="1"/>
            <a:r>
              <a:rPr lang="en-AU" dirty="0" smtClean="0"/>
              <a:t> yet a God-given opportunity for a rebirth like that of Baptism, where purification clears the path to new life as a more humble, open church with that “mind that was in Christ Jesus”. (Philippians 2:5).</a:t>
            </a:r>
          </a:p>
          <a:p>
            <a:pPr lvl="1"/>
            <a:r>
              <a:rPr lang="en-AU" dirty="0" smtClean="0"/>
              <a:t>(Triumph of life over death?)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 Philip Pinto at 2012 CRA Assembly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What are our hopes?</a:t>
            </a:r>
          </a:p>
          <a:p>
            <a:endParaRPr lang="en-AU" dirty="0" smtClean="0"/>
          </a:p>
          <a:p>
            <a:r>
              <a:rPr lang="en-AU" dirty="0" smtClean="0"/>
              <a:t>What are our fears?</a:t>
            </a:r>
            <a:endParaRPr lang="en-AU" smtClean="0"/>
          </a:p>
          <a:p>
            <a:endParaRPr lang="en-AU" dirty="0" smtClean="0"/>
          </a:p>
          <a:p>
            <a:r>
              <a:rPr lang="en-AU" dirty="0" smtClean="0"/>
              <a:t>What are our dreams?</a:t>
            </a:r>
          </a:p>
          <a:p>
            <a:endParaRPr lang="en-AU" dirty="0" smtClean="0"/>
          </a:p>
          <a:p>
            <a:r>
              <a:rPr lang="en-AU" dirty="0" smtClean="0"/>
              <a:t>How can we ensure that morale (life) is supported?</a:t>
            </a:r>
          </a:p>
          <a:p>
            <a:endParaRPr lang="en-AU" dirty="0" smtClean="0"/>
          </a:p>
          <a:p>
            <a:r>
              <a:rPr lang="en-AU" dirty="0" smtClean="0"/>
              <a:t>How can we ensure that we don’t evade the challenges?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 what are OUR questions?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questions?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IS THE CALL TO MISSION?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At least 3 years – possibly 5+</a:t>
            </a:r>
          </a:p>
          <a:p>
            <a:r>
              <a:rPr lang="en-AU" dirty="0" smtClean="0"/>
              <a:t>“letters patent” = purposes</a:t>
            </a:r>
          </a:p>
          <a:p>
            <a:r>
              <a:rPr lang="en-AU" dirty="0" smtClean="0"/>
              <a:t>6 Commissioners – to sit separately</a:t>
            </a:r>
          </a:p>
          <a:p>
            <a:r>
              <a:rPr lang="en-AU" dirty="0" smtClean="0"/>
              <a:t>Church response:  “Whole of Church”</a:t>
            </a:r>
          </a:p>
          <a:p>
            <a:pPr lvl="1"/>
            <a:r>
              <a:rPr lang="en-AU" dirty="0" smtClean="0"/>
              <a:t>Supervisory Group:</a:t>
            </a:r>
          </a:p>
          <a:p>
            <a:pPr lvl="1"/>
            <a:r>
              <a:rPr lang="en-AU" dirty="0" smtClean="0"/>
              <a:t>Truth Justice and Healing Council – 13 members + Chief Executive Officer.</a:t>
            </a:r>
          </a:p>
          <a:p>
            <a:pPr lvl="1"/>
            <a:r>
              <a:rPr lang="en-AU" dirty="0" smtClean="0"/>
              <a:t>Possible cost for </a:t>
            </a:r>
            <a:r>
              <a:rPr lang="en-AU" dirty="0" err="1" smtClean="0"/>
              <a:t>TJH</a:t>
            </a:r>
            <a:r>
              <a:rPr lang="en-AU" dirty="0" smtClean="0"/>
              <a:t> Council: $3M - $4M per year + our costs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Royal Commission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To better protect children</a:t>
            </a:r>
          </a:p>
          <a:p>
            <a:r>
              <a:rPr lang="en-AU" dirty="0" smtClean="0"/>
              <a:t>To better respond to reports of abuse</a:t>
            </a:r>
          </a:p>
          <a:p>
            <a:r>
              <a:rPr lang="en-AU" dirty="0" smtClean="0"/>
              <a:t>To remove impediments to reporting</a:t>
            </a:r>
          </a:p>
          <a:p>
            <a:r>
              <a:rPr lang="en-AU" dirty="0" smtClean="0"/>
              <a:t>To overcome impact of past abuse</a:t>
            </a:r>
          </a:p>
          <a:p>
            <a:r>
              <a:rPr lang="en-AU" dirty="0" smtClean="0"/>
              <a:t>To have regard to experience of those who have suffered</a:t>
            </a:r>
          </a:p>
          <a:p>
            <a:r>
              <a:rPr lang="en-AU" dirty="0" smtClean="0"/>
              <a:t>Focus on systemic issues</a:t>
            </a:r>
          </a:p>
          <a:p>
            <a:r>
              <a:rPr lang="en-AU" dirty="0" smtClean="0"/>
              <a:t>Changes to laws, policies and practices?</a:t>
            </a:r>
          </a:p>
          <a:p>
            <a:r>
              <a:rPr lang="en-AU" dirty="0" smtClean="0"/>
              <a:t>How to share information....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purposes of Commission: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“Metropolitan” Archbishops + Bishops of Wollongong, Townsville, Darwin + 3 CRA  representatives</a:t>
            </a:r>
          </a:p>
          <a:p>
            <a:r>
              <a:rPr lang="en-AU" dirty="0" smtClean="0"/>
              <a:t>To achieve a “whole of Church” approach</a:t>
            </a:r>
          </a:p>
          <a:p>
            <a:r>
              <a:rPr lang="en-AU" dirty="0" smtClean="0"/>
              <a:t>To guide and support Council;</a:t>
            </a:r>
          </a:p>
          <a:p>
            <a:r>
              <a:rPr lang="en-AU" dirty="0" smtClean="0"/>
              <a:t>To approve membership of Council,</a:t>
            </a:r>
          </a:p>
          <a:p>
            <a:r>
              <a:rPr lang="en-AU" dirty="0" smtClean="0"/>
              <a:t>Terms of reference</a:t>
            </a:r>
          </a:p>
          <a:p>
            <a:r>
              <a:rPr lang="en-AU" dirty="0" smtClean="0"/>
              <a:t>Budget</a:t>
            </a:r>
          </a:p>
          <a:p>
            <a:r>
              <a:rPr lang="en-AU" dirty="0" smtClean="0"/>
              <a:t>Reports</a:t>
            </a:r>
          </a:p>
          <a:p>
            <a:r>
              <a:rPr lang="en-AU" dirty="0" smtClean="0"/>
              <a:t>Processes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Supervisory Group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13 members + Chief Executive Officer</a:t>
            </a:r>
          </a:p>
          <a:p>
            <a:r>
              <a:rPr lang="en-AU" dirty="0" smtClean="0"/>
              <a:t>10 lay, two Bishops, one Religious</a:t>
            </a:r>
          </a:p>
          <a:p>
            <a:r>
              <a:rPr lang="en-AU" dirty="0" smtClean="0"/>
              <a:t>To prepare submissions to Commission</a:t>
            </a:r>
          </a:p>
          <a:p>
            <a:r>
              <a:rPr lang="en-AU" dirty="0" smtClean="0"/>
              <a:t>To prepare materials for Commission</a:t>
            </a:r>
          </a:p>
          <a:p>
            <a:r>
              <a:rPr lang="en-AU" dirty="0" smtClean="0"/>
              <a:t>To organise people who will appear</a:t>
            </a:r>
          </a:p>
          <a:p>
            <a:r>
              <a:rPr lang="en-AU" dirty="0" smtClean="0"/>
              <a:t>Review protocols and how they are working</a:t>
            </a:r>
          </a:p>
          <a:p>
            <a:r>
              <a:rPr lang="en-AU" dirty="0" smtClean="0"/>
              <a:t>Manage PR</a:t>
            </a:r>
          </a:p>
          <a:p>
            <a:r>
              <a:rPr lang="en-AU" dirty="0" smtClean="0"/>
              <a:t>Be focal point for Church people who are involved</a:t>
            </a:r>
          </a:p>
          <a:p>
            <a:r>
              <a:rPr lang="en-AU" dirty="0" smtClean="0"/>
              <a:t>Research the issue of abuse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Truth, Justice and Healing Council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Church’s Mission or Mission’s Church?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SOME EXPRESSIONS OF MISSION:</a:t>
            </a:r>
          </a:p>
          <a:p>
            <a:r>
              <a:rPr lang="en-AU" dirty="0" smtClean="0"/>
              <a:t>Service of Christ’s Mission:  </a:t>
            </a:r>
          </a:p>
          <a:p>
            <a:endParaRPr lang="en-AU" dirty="0" smtClean="0"/>
          </a:p>
          <a:p>
            <a:r>
              <a:rPr lang="en-AU" dirty="0" smtClean="0"/>
              <a:t>“</a:t>
            </a:r>
            <a:r>
              <a:rPr lang="en-AU" b="1" dirty="0" smtClean="0"/>
              <a:t>to love one another as I have loved you”. </a:t>
            </a:r>
          </a:p>
          <a:p>
            <a:endParaRPr lang="en-AU" dirty="0" smtClean="0"/>
          </a:p>
          <a:p>
            <a:r>
              <a:rPr lang="en-AU" dirty="0" smtClean="0"/>
              <a:t>In this love to bring closer the dream of Jesus, “</a:t>
            </a:r>
            <a:r>
              <a:rPr lang="en-AU" b="1" dirty="0" smtClean="0"/>
              <a:t>that they may have life and have it to the full</a:t>
            </a:r>
            <a:r>
              <a:rPr lang="en-AU" dirty="0" smtClean="0"/>
              <a:t>”;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has this to do with the Mission?  What IS Mission?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WE are the Mission;</a:t>
            </a:r>
          </a:p>
          <a:p>
            <a:endParaRPr lang="en-AU" dirty="0" smtClean="0"/>
          </a:p>
          <a:p>
            <a:r>
              <a:rPr lang="en-AU" dirty="0" smtClean="0"/>
              <a:t>Witness to the resurrection: victory of life over death 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has this to do with the Mission?  What IS Mission?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Relief that, at last, this whole question might be openly investigated and the goals of prevention, healing and justice promoted. </a:t>
            </a:r>
          </a:p>
          <a:p>
            <a:endParaRPr lang="en-AU" dirty="0" smtClean="0"/>
          </a:p>
          <a:p>
            <a:r>
              <a:rPr lang="en-AU" dirty="0" smtClean="0"/>
              <a:t>Tinged – humanly - with selfish concern at the demands that this will place on all of us.  </a:t>
            </a:r>
          </a:p>
          <a:p>
            <a:r>
              <a:rPr lang="en-AU" dirty="0" smtClean="0"/>
              <a:t>Sense of shame for failure to respond as committed followers of Jesus. </a:t>
            </a:r>
          </a:p>
          <a:p>
            <a:r>
              <a:rPr lang="en-AU" dirty="0" smtClean="0"/>
              <a:t>From fear to hope; from death to life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Call of the Royal Commission?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In the course of history there comes a time when humanity is called to shift to a new level of consciousness, to reach a higher moral ground; a time when we have to shed our fear and give hope to each other</a:t>
            </a:r>
            <a:r>
              <a:rPr lang="en-US" dirty="0" smtClean="0"/>
              <a:t>. (</a:t>
            </a:r>
            <a:r>
              <a:rPr lang="en-AU" dirty="0" err="1" smtClean="0"/>
              <a:t>Wangari</a:t>
            </a:r>
            <a:r>
              <a:rPr lang="en-AU" dirty="0" smtClean="0"/>
              <a:t> </a:t>
            </a:r>
            <a:r>
              <a:rPr lang="en-AU" dirty="0" err="1" smtClean="0"/>
              <a:t>Maathai</a:t>
            </a:r>
            <a:r>
              <a:rPr lang="en-AU" dirty="0" smtClean="0"/>
              <a:t>, Nobel Lecture, Oslo, 10</a:t>
            </a:r>
            <a:r>
              <a:rPr lang="en-AU" baseline="30000" dirty="0" smtClean="0"/>
              <a:t>th</a:t>
            </a:r>
            <a:r>
              <a:rPr lang="en-AU" dirty="0" smtClean="0"/>
              <a:t> December, 2004). 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 Philip Pinto at 2012 CRA Assembly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591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The Royal Commission and the Mission of the Church</vt:lpstr>
      <vt:lpstr>Royal Commission</vt:lpstr>
      <vt:lpstr>Some purposes of Commission:</vt:lpstr>
      <vt:lpstr>Supervisory Group</vt:lpstr>
      <vt:lpstr>Truth, Justice and Healing Council</vt:lpstr>
      <vt:lpstr>What has this to do with the Mission?  What IS Mission?</vt:lpstr>
      <vt:lpstr>What has this to do with the Mission?  What IS Mission?</vt:lpstr>
      <vt:lpstr>Call of the Royal Commission?</vt:lpstr>
      <vt:lpstr>Br Philip Pinto at 2012 CRA Assembly</vt:lpstr>
      <vt:lpstr>Br Philip Pinto at 2012 CRA Assembly</vt:lpstr>
      <vt:lpstr>So what are OUR questions?</vt:lpstr>
      <vt:lpstr>Other questions?</vt:lpstr>
      <vt:lpstr>WHAT IS THE CALL TO MISSION?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Royal Commission</dc:title>
  <dc:creator>annette cunliffe</dc:creator>
  <cp:lastModifiedBy>Guest1</cp:lastModifiedBy>
  <cp:revision>8</cp:revision>
  <dcterms:created xsi:type="dcterms:W3CDTF">2013-03-26T22:09:17Z</dcterms:created>
  <dcterms:modified xsi:type="dcterms:W3CDTF">2013-04-30T05:17:46Z</dcterms:modified>
</cp:coreProperties>
</file>