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301" r:id="rId3"/>
    <p:sldId id="257" r:id="rId4"/>
    <p:sldId id="258" r:id="rId5"/>
    <p:sldId id="259" r:id="rId6"/>
    <p:sldId id="260" r:id="rId7"/>
    <p:sldId id="289" r:id="rId8"/>
    <p:sldId id="261" r:id="rId9"/>
    <p:sldId id="297" r:id="rId10"/>
    <p:sldId id="262" r:id="rId11"/>
    <p:sldId id="302" r:id="rId12"/>
    <p:sldId id="263" r:id="rId13"/>
    <p:sldId id="264" r:id="rId14"/>
    <p:sldId id="265" r:id="rId15"/>
    <p:sldId id="266" r:id="rId16"/>
    <p:sldId id="267" r:id="rId17"/>
    <p:sldId id="268" r:id="rId18"/>
    <p:sldId id="287" r:id="rId19"/>
    <p:sldId id="269" r:id="rId20"/>
    <p:sldId id="303" r:id="rId21"/>
    <p:sldId id="270" r:id="rId22"/>
    <p:sldId id="271" r:id="rId23"/>
    <p:sldId id="272" r:id="rId24"/>
    <p:sldId id="275" r:id="rId25"/>
    <p:sldId id="273" r:id="rId26"/>
    <p:sldId id="274" r:id="rId27"/>
    <p:sldId id="281" r:id="rId28"/>
    <p:sldId id="276" r:id="rId29"/>
    <p:sldId id="304" r:id="rId30"/>
    <p:sldId id="277" r:id="rId31"/>
    <p:sldId id="282" r:id="rId32"/>
    <p:sldId id="305" r:id="rId33"/>
    <p:sldId id="283" r:id="rId34"/>
    <p:sldId id="278" r:id="rId35"/>
    <p:sldId id="279" r:id="rId36"/>
    <p:sldId id="306" r:id="rId37"/>
    <p:sldId id="308" r:id="rId38"/>
    <p:sldId id="280" r:id="rId39"/>
    <p:sldId id="309" r:id="rId40"/>
    <p:sldId id="284" r:id="rId41"/>
    <p:sldId id="285" r:id="rId42"/>
    <p:sldId id="310" r:id="rId43"/>
    <p:sldId id="311" r:id="rId44"/>
    <p:sldId id="318" r:id="rId45"/>
    <p:sldId id="286" r:id="rId46"/>
    <p:sldId id="290" r:id="rId47"/>
    <p:sldId id="291" r:id="rId48"/>
    <p:sldId id="292" r:id="rId49"/>
    <p:sldId id="293" r:id="rId50"/>
    <p:sldId id="294" r:id="rId51"/>
    <p:sldId id="295" r:id="rId52"/>
    <p:sldId id="312" r:id="rId53"/>
    <p:sldId id="313" r:id="rId54"/>
    <p:sldId id="314" r:id="rId55"/>
    <p:sldId id="315" r:id="rId56"/>
    <p:sldId id="316" r:id="rId57"/>
    <p:sldId id="317"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0231" autoAdjust="0"/>
  </p:normalViewPr>
  <p:slideViewPr>
    <p:cSldViewPr>
      <p:cViewPr varScale="1">
        <p:scale>
          <a:sx n="66" d="100"/>
          <a:sy n="66" d="100"/>
        </p:scale>
        <p:origin x="-1506" y="-108"/>
      </p:cViewPr>
      <p:guideLst>
        <p:guide orient="horz" pos="2160"/>
        <p:guide pos="2880"/>
      </p:guideLst>
    </p:cSldViewPr>
  </p:slideViewPr>
  <p:notesTextViewPr>
    <p:cViewPr>
      <p:scale>
        <a:sx n="1" d="1"/>
        <a:sy n="1" d="1"/>
      </p:scale>
      <p:origin x="0" y="0"/>
    </p:cViewPr>
  </p:notesTextViewPr>
  <p:sorterViewPr>
    <p:cViewPr>
      <p:scale>
        <a:sx n="100" d="100"/>
        <a:sy n="100" d="100"/>
      </p:scale>
      <p:origin x="0" y="101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6571D7-AFAC-4F0C-BC27-9611D66FEFD6}" type="datetimeFigureOut">
              <a:rPr lang="en-NZ" smtClean="0"/>
              <a:t>28/04/2013</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E5474-1ADF-4C8F-8A6F-18F09606290C}" type="slidenum">
              <a:rPr lang="en-NZ" smtClean="0"/>
              <a:t>‹#›</a:t>
            </a:fld>
            <a:endParaRPr lang="en-NZ"/>
          </a:p>
        </p:txBody>
      </p:sp>
    </p:spTree>
    <p:extLst>
      <p:ext uri="{BB962C8B-B14F-4D97-AF65-F5344CB8AC3E}">
        <p14:creationId xmlns:p14="http://schemas.microsoft.com/office/powerpoint/2010/main" val="164474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9"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DCD5318-AC3C-4B28-BB80-FB795092F537}" type="datetimeFigureOut">
              <a:rPr lang="en-NZ" smtClean="0"/>
              <a:t>28/04/2013</a:t>
            </a:fld>
            <a:endParaRPr lang="en-NZ"/>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NZ"/>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C591EEC-7A11-4F01-8BB2-527EF41F3C29}" type="slidenum">
              <a:rPr lang="en-NZ" smtClean="0"/>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CD5318-AC3C-4B28-BB80-FB795092F537}" type="datetimeFigureOut">
              <a:rPr lang="en-NZ" smtClean="0"/>
              <a:t>28/04/2013</a:t>
            </a:fld>
            <a:endParaRPr lang="en-NZ"/>
          </a:p>
        </p:txBody>
      </p:sp>
      <p:sp>
        <p:nvSpPr>
          <p:cNvPr id="5" name="Footer Placeholder 4"/>
          <p:cNvSpPr>
            <a:spLocks noGrp="1"/>
          </p:cNvSpPr>
          <p:nvPr>
            <p:ph type="ftr" sz="quarter" idx="11"/>
          </p:nvPr>
        </p:nvSpPr>
        <p:spPr/>
        <p:txBody>
          <a:bodyPr/>
          <a:lstStyle>
            <a:extLst/>
          </a:lstStyle>
          <a:p>
            <a:endParaRPr lang="en-NZ"/>
          </a:p>
        </p:txBody>
      </p:sp>
      <p:sp>
        <p:nvSpPr>
          <p:cNvPr id="6" name="Slide Number Placeholder 5"/>
          <p:cNvSpPr>
            <a:spLocks noGrp="1"/>
          </p:cNvSpPr>
          <p:nvPr>
            <p:ph type="sldNum" sz="quarter" idx="12"/>
          </p:nvPr>
        </p:nvSpPr>
        <p:spPr/>
        <p:txBody>
          <a:bodyPr/>
          <a:lstStyle>
            <a:extLst/>
          </a:lstStyle>
          <a:p>
            <a:fld id="{7C591EEC-7A11-4F01-8BB2-527EF41F3C29}"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CD5318-AC3C-4B28-BB80-FB795092F537}" type="datetimeFigureOut">
              <a:rPr lang="en-NZ" smtClean="0"/>
              <a:t>28/04/2013</a:t>
            </a:fld>
            <a:endParaRPr lang="en-NZ"/>
          </a:p>
        </p:txBody>
      </p:sp>
      <p:sp>
        <p:nvSpPr>
          <p:cNvPr id="5" name="Footer Placeholder 4"/>
          <p:cNvSpPr>
            <a:spLocks noGrp="1"/>
          </p:cNvSpPr>
          <p:nvPr>
            <p:ph type="ftr" sz="quarter" idx="11"/>
          </p:nvPr>
        </p:nvSpPr>
        <p:spPr/>
        <p:txBody>
          <a:bodyPr/>
          <a:lstStyle>
            <a:extLst/>
          </a:lstStyle>
          <a:p>
            <a:endParaRPr lang="en-NZ"/>
          </a:p>
        </p:txBody>
      </p:sp>
      <p:sp>
        <p:nvSpPr>
          <p:cNvPr id="6" name="Slide Number Placeholder 5"/>
          <p:cNvSpPr>
            <a:spLocks noGrp="1"/>
          </p:cNvSpPr>
          <p:nvPr>
            <p:ph type="sldNum" sz="quarter" idx="12"/>
          </p:nvPr>
        </p:nvSpPr>
        <p:spPr/>
        <p:txBody>
          <a:bodyPr/>
          <a:lstStyle>
            <a:extLst/>
          </a:lstStyle>
          <a:p>
            <a:fld id="{7C591EEC-7A11-4F01-8BB2-527EF41F3C29}" type="slidenum">
              <a:rPr lang="en-NZ" smtClean="0"/>
              <a:t>‹#›</a:t>
            </a:fld>
            <a:endParaRPr lang="en-N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lipArt Placeholder 3"/>
          <p:cNvSpPr>
            <a:spLocks noGrp="1"/>
          </p:cNvSpPr>
          <p:nvPr>
            <p:ph type="clipArt" sz="half" idx="2"/>
          </p:nvPr>
        </p:nvSpPr>
        <p:spPr>
          <a:xfrm>
            <a:off x="4648200" y="1981200"/>
            <a:ext cx="3810000" cy="4114800"/>
          </a:xfrm>
        </p:spPr>
        <p:txBody>
          <a:bodyPr/>
          <a:lstStyle/>
          <a:p>
            <a:pPr lvl="0"/>
            <a:endParaRPr lang="en-IE" noProof="0" smtClean="0"/>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45C67447-7507-4B2A-8367-5C9045764FE7}" type="slidenum">
              <a:rPr lang="en-US"/>
              <a:pPr>
                <a:defRPr/>
              </a:pPr>
              <a:t>‹#›</a:t>
            </a:fld>
            <a:endParaRPr lang="en-US"/>
          </a:p>
        </p:txBody>
      </p:sp>
    </p:spTree>
    <p:extLst>
      <p:ext uri="{BB962C8B-B14F-4D97-AF65-F5344CB8AC3E}">
        <p14:creationId xmlns:p14="http://schemas.microsoft.com/office/powerpoint/2010/main" val="4185717244"/>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IE"/>
          </a:p>
        </p:txBody>
      </p:sp>
      <p:sp>
        <p:nvSpPr>
          <p:cNvPr id="3" name="ClipArt Placeholder 2"/>
          <p:cNvSpPr>
            <a:spLocks noGrp="1"/>
          </p:cNvSpPr>
          <p:nvPr>
            <p:ph type="clipArt" sz="half" idx="1"/>
          </p:nvPr>
        </p:nvSpPr>
        <p:spPr>
          <a:xfrm>
            <a:off x="685800" y="1981200"/>
            <a:ext cx="3810000" cy="4114800"/>
          </a:xfrm>
        </p:spPr>
        <p:txBody>
          <a:bodyPr/>
          <a:lstStyle/>
          <a:p>
            <a:pPr lvl="0"/>
            <a:endParaRPr lang="en-IE"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B4D56F1-D816-4E42-9B69-56AFE3A64CFF}" type="slidenum">
              <a:rPr lang="en-US"/>
              <a:pPr>
                <a:defRPr/>
              </a:pPr>
              <a:t>‹#›</a:t>
            </a:fld>
            <a:endParaRPr lang="en-US"/>
          </a:p>
        </p:txBody>
      </p:sp>
    </p:spTree>
    <p:extLst>
      <p:ext uri="{BB962C8B-B14F-4D97-AF65-F5344CB8AC3E}">
        <p14:creationId xmlns:p14="http://schemas.microsoft.com/office/powerpoint/2010/main" val="4054939549"/>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CD5318-AC3C-4B28-BB80-FB795092F537}" type="datetimeFigureOut">
              <a:rPr lang="en-NZ" smtClean="0"/>
              <a:t>28/04/2013</a:t>
            </a:fld>
            <a:endParaRPr lang="en-NZ"/>
          </a:p>
        </p:txBody>
      </p:sp>
      <p:sp>
        <p:nvSpPr>
          <p:cNvPr id="5" name="Footer Placeholder 4"/>
          <p:cNvSpPr>
            <a:spLocks noGrp="1"/>
          </p:cNvSpPr>
          <p:nvPr>
            <p:ph type="ftr" sz="quarter" idx="11"/>
          </p:nvPr>
        </p:nvSpPr>
        <p:spPr/>
        <p:txBody>
          <a:bodyPr/>
          <a:lstStyle>
            <a:extLst/>
          </a:lstStyle>
          <a:p>
            <a:endParaRPr lang="en-NZ"/>
          </a:p>
        </p:txBody>
      </p:sp>
      <p:sp>
        <p:nvSpPr>
          <p:cNvPr id="6" name="Slide Number Placeholder 5"/>
          <p:cNvSpPr>
            <a:spLocks noGrp="1"/>
          </p:cNvSpPr>
          <p:nvPr>
            <p:ph type="sldNum" sz="quarter" idx="12"/>
          </p:nvPr>
        </p:nvSpPr>
        <p:spPr/>
        <p:txBody>
          <a:bodyPr/>
          <a:lstStyle>
            <a:extLst/>
          </a:lstStyle>
          <a:p>
            <a:fld id="{7C591EEC-7A11-4F01-8BB2-527EF41F3C29}" type="slidenum">
              <a:rPr lang="en-NZ" smtClean="0"/>
              <a:t>‹#›</a:t>
            </a:fld>
            <a:endParaRPr lang="en-NZ"/>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CD5318-AC3C-4B28-BB80-FB795092F537}" type="datetimeFigureOut">
              <a:rPr lang="en-NZ" smtClean="0"/>
              <a:t>28/04/2013</a:t>
            </a:fld>
            <a:endParaRPr lang="en-NZ"/>
          </a:p>
        </p:txBody>
      </p:sp>
      <p:sp>
        <p:nvSpPr>
          <p:cNvPr id="5" name="Footer Placeholder 4"/>
          <p:cNvSpPr>
            <a:spLocks noGrp="1"/>
          </p:cNvSpPr>
          <p:nvPr>
            <p:ph type="ftr" sz="quarter" idx="11"/>
          </p:nvPr>
        </p:nvSpPr>
        <p:spPr/>
        <p:txBody>
          <a:bodyPr/>
          <a:lstStyle>
            <a:extLst/>
          </a:lstStyle>
          <a:p>
            <a:endParaRPr lang="en-NZ"/>
          </a:p>
        </p:txBody>
      </p:sp>
      <p:sp>
        <p:nvSpPr>
          <p:cNvPr id="6" name="Slide Number Placeholder 5"/>
          <p:cNvSpPr>
            <a:spLocks noGrp="1"/>
          </p:cNvSpPr>
          <p:nvPr>
            <p:ph type="sldNum" sz="quarter" idx="12"/>
          </p:nvPr>
        </p:nvSpPr>
        <p:spPr/>
        <p:txBody>
          <a:bodyPr/>
          <a:lstStyle>
            <a:extLst/>
          </a:lstStyle>
          <a:p>
            <a:fld id="{7C591EEC-7A11-4F01-8BB2-527EF41F3C29}" type="slidenum">
              <a:rPr lang="en-NZ" smtClean="0"/>
              <a:t>‹#›</a:t>
            </a:fld>
            <a:endParaRPr lang="en-NZ"/>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CD5318-AC3C-4B28-BB80-FB795092F537}" type="datetimeFigureOut">
              <a:rPr lang="en-NZ" smtClean="0"/>
              <a:t>28/04/2013</a:t>
            </a:fld>
            <a:endParaRPr lang="en-NZ"/>
          </a:p>
        </p:txBody>
      </p:sp>
      <p:sp>
        <p:nvSpPr>
          <p:cNvPr id="6" name="Footer Placeholder 5"/>
          <p:cNvSpPr>
            <a:spLocks noGrp="1"/>
          </p:cNvSpPr>
          <p:nvPr>
            <p:ph type="ftr" sz="quarter" idx="11"/>
          </p:nvPr>
        </p:nvSpPr>
        <p:spPr/>
        <p:txBody>
          <a:bodyPr/>
          <a:lstStyle>
            <a:extLst/>
          </a:lstStyle>
          <a:p>
            <a:endParaRPr lang="en-NZ"/>
          </a:p>
        </p:txBody>
      </p:sp>
      <p:sp>
        <p:nvSpPr>
          <p:cNvPr id="7" name="Slide Number Placeholder 6"/>
          <p:cNvSpPr>
            <a:spLocks noGrp="1"/>
          </p:cNvSpPr>
          <p:nvPr>
            <p:ph type="sldNum" sz="quarter" idx="12"/>
          </p:nvPr>
        </p:nvSpPr>
        <p:spPr/>
        <p:txBody>
          <a:bodyPr/>
          <a:lstStyle>
            <a:extLst/>
          </a:lstStyle>
          <a:p>
            <a:fld id="{7C591EEC-7A11-4F01-8BB2-527EF41F3C29}" type="slidenum">
              <a:rPr lang="en-NZ" smtClean="0"/>
              <a:t>‹#›</a:t>
            </a:fld>
            <a:endParaRPr lang="en-NZ"/>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CD5318-AC3C-4B28-BB80-FB795092F537}" type="datetimeFigureOut">
              <a:rPr lang="en-NZ" smtClean="0"/>
              <a:t>28/04/2013</a:t>
            </a:fld>
            <a:endParaRPr lang="en-NZ"/>
          </a:p>
        </p:txBody>
      </p:sp>
      <p:sp>
        <p:nvSpPr>
          <p:cNvPr id="8" name="Footer Placeholder 7"/>
          <p:cNvSpPr>
            <a:spLocks noGrp="1"/>
          </p:cNvSpPr>
          <p:nvPr>
            <p:ph type="ftr" sz="quarter" idx="11"/>
          </p:nvPr>
        </p:nvSpPr>
        <p:spPr/>
        <p:txBody>
          <a:bodyPr/>
          <a:lstStyle>
            <a:extLst/>
          </a:lstStyle>
          <a:p>
            <a:endParaRPr lang="en-NZ"/>
          </a:p>
        </p:txBody>
      </p:sp>
      <p:sp>
        <p:nvSpPr>
          <p:cNvPr id="9" name="Slide Number Placeholder 8"/>
          <p:cNvSpPr>
            <a:spLocks noGrp="1"/>
          </p:cNvSpPr>
          <p:nvPr>
            <p:ph type="sldNum" sz="quarter" idx="12"/>
          </p:nvPr>
        </p:nvSpPr>
        <p:spPr/>
        <p:txBody>
          <a:bodyPr/>
          <a:lstStyle>
            <a:extLst/>
          </a:lstStyle>
          <a:p>
            <a:fld id="{7C591EEC-7A11-4F01-8BB2-527EF41F3C29}" type="slidenum">
              <a:rPr lang="en-NZ" smtClean="0"/>
              <a:t>‹#›</a:t>
            </a:fld>
            <a:endParaRPr lang="en-NZ"/>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FDCD5318-AC3C-4B28-BB80-FB795092F537}" type="datetimeFigureOut">
              <a:rPr lang="en-NZ" smtClean="0"/>
              <a:t>28/04/2013</a:t>
            </a:fld>
            <a:endParaRPr lang="en-NZ"/>
          </a:p>
        </p:txBody>
      </p:sp>
      <p:sp>
        <p:nvSpPr>
          <p:cNvPr id="4" name="Footer Placeholder 3"/>
          <p:cNvSpPr>
            <a:spLocks noGrp="1"/>
          </p:cNvSpPr>
          <p:nvPr>
            <p:ph type="ftr" sz="quarter" idx="11"/>
          </p:nvPr>
        </p:nvSpPr>
        <p:spPr/>
        <p:txBody>
          <a:bodyPr/>
          <a:lstStyle>
            <a:extLst/>
          </a:lstStyle>
          <a:p>
            <a:endParaRPr lang="en-NZ"/>
          </a:p>
        </p:txBody>
      </p:sp>
      <p:sp>
        <p:nvSpPr>
          <p:cNvPr id="5" name="Slide Number Placeholder 4"/>
          <p:cNvSpPr>
            <a:spLocks noGrp="1"/>
          </p:cNvSpPr>
          <p:nvPr>
            <p:ph type="sldNum" sz="quarter" idx="12"/>
          </p:nvPr>
        </p:nvSpPr>
        <p:spPr/>
        <p:txBody>
          <a:bodyPr/>
          <a:lstStyle>
            <a:extLst/>
          </a:lstStyle>
          <a:p>
            <a:fld id="{7C591EEC-7A11-4F01-8BB2-527EF41F3C29}" type="slidenum">
              <a:rPr lang="en-NZ" smtClean="0"/>
              <a:t>‹#›</a:t>
            </a:fld>
            <a:endParaRPr lang="en-NZ"/>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CD5318-AC3C-4B28-BB80-FB795092F537}" type="datetimeFigureOut">
              <a:rPr lang="en-NZ" smtClean="0"/>
              <a:t>28/04/2013</a:t>
            </a:fld>
            <a:endParaRPr lang="en-NZ"/>
          </a:p>
        </p:txBody>
      </p:sp>
      <p:sp>
        <p:nvSpPr>
          <p:cNvPr id="3" name="Footer Placeholder 2"/>
          <p:cNvSpPr>
            <a:spLocks noGrp="1"/>
          </p:cNvSpPr>
          <p:nvPr>
            <p:ph type="ftr" sz="quarter" idx="11"/>
          </p:nvPr>
        </p:nvSpPr>
        <p:spPr/>
        <p:txBody>
          <a:bodyPr/>
          <a:lstStyle>
            <a:extLst/>
          </a:lstStyle>
          <a:p>
            <a:endParaRPr lang="en-NZ"/>
          </a:p>
        </p:txBody>
      </p:sp>
      <p:sp>
        <p:nvSpPr>
          <p:cNvPr id="4" name="Slide Number Placeholder 3"/>
          <p:cNvSpPr>
            <a:spLocks noGrp="1"/>
          </p:cNvSpPr>
          <p:nvPr>
            <p:ph type="sldNum" sz="quarter" idx="12"/>
          </p:nvPr>
        </p:nvSpPr>
        <p:spPr/>
        <p:txBody>
          <a:bodyPr/>
          <a:lstStyle>
            <a:extLst/>
          </a:lstStyle>
          <a:p>
            <a:fld id="{7C591EEC-7A11-4F01-8BB2-527EF41F3C29}"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FDCD5318-AC3C-4B28-BB80-FB795092F537}" type="datetimeFigureOut">
              <a:rPr lang="en-NZ" smtClean="0"/>
              <a:t>28/04/2013</a:t>
            </a:fld>
            <a:endParaRPr lang="en-NZ"/>
          </a:p>
        </p:txBody>
      </p:sp>
      <p:sp>
        <p:nvSpPr>
          <p:cNvPr id="6" name="Footer Placeholder 5"/>
          <p:cNvSpPr>
            <a:spLocks noGrp="1"/>
          </p:cNvSpPr>
          <p:nvPr>
            <p:ph type="ftr" sz="quarter" idx="11"/>
          </p:nvPr>
        </p:nvSpPr>
        <p:spPr/>
        <p:txBody>
          <a:bodyPr/>
          <a:lstStyle>
            <a:extLst/>
          </a:lstStyle>
          <a:p>
            <a:endParaRPr lang="en-NZ"/>
          </a:p>
        </p:txBody>
      </p:sp>
      <p:sp>
        <p:nvSpPr>
          <p:cNvPr id="7" name="Slide Number Placeholder 6"/>
          <p:cNvSpPr>
            <a:spLocks noGrp="1"/>
          </p:cNvSpPr>
          <p:nvPr>
            <p:ph type="sldNum" sz="quarter" idx="12"/>
          </p:nvPr>
        </p:nvSpPr>
        <p:spPr/>
        <p:txBody>
          <a:bodyPr/>
          <a:lstStyle>
            <a:extLst/>
          </a:lstStyle>
          <a:p>
            <a:fld id="{7C591EEC-7A11-4F01-8BB2-527EF41F3C29}" type="slidenum">
              <a:rPr lang="en-NZ" smtClean="0"/>
              <a:t>‹#›</a:t>
            </a:fld>
            <a:endParaRPr lang="en-N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DCD5318-AC3C-4B28-BB80-FB795092F537}" type="datetimeFigureOut">
              <a:rPr lang="en-NZ" smtClean="0"/>
              <a:t>28/04/2013</a:t>
            </a:fld>
            <a:endParaRPr lang="en-NZ"/>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NZ"/>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C591EEC-7A11-4F01-8BB2-527EF41F3C29}" type="slidenum">
              <a:rPr lang="en-NZ" smtClean="0"/>
              <a:t>‹#›</a:t>
            </a:fld>
            <a:endParaRPr lang="en-NZ"/>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DCD5318-AC3C-4B28-BB80-FB795092F537}" type="datetimeFigureOut">
              <a:rPr lang="en-NZ" smtClean="0"/>
              <a:t>28/04/2013</a:t>
            </a:fld>
            <a:endParaRPr lang="en-NZ"/>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NZ"/>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C591EEC-7A11-4F01-8BB2-527EF41F3C29}" type="slidenum">
              <a:rPr lang="en-NZ" smtClean="0"/>
              <a:t>‹#›</a:t>
            </a:fld>
            <a:endParaRPr lang="en-N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123rf.com/clipart-vector/ying_and_yang.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it/url?sa=i&amp;rct=j&amp;q=The+God+who+whispers&amp;source=images&amp;cd=&amp;docid=bjCsfVAxSnnZBM&amp;tbnid=sXh55h6pj-BY1M:&amp;ved=0CAUQjRw&amp;url=http%3A%2F%2Fsheridanvoysey.com%2Fhearing-the-whispers-of-god&amp;ei=jf18UfK6Noq4kgWxrYGADQ&amp;psig=AFQjCNHYpglhCD0cUlzSoaRGDDUA2GlzRw&amp;ust=1367232244040419"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it/url?sa=i&amp;rct=j&amp;q=Migrant+female+workers+Bangladesh&amp;source=images&amp;cd=&amp;cad=rja&amp;docid=lP49PXjnFhXGMM&amp;tbnid=QcChrbcZGIJO9M:&amp;ved=0CAUQjRw&amp;url=http://www.waronwant.org/overseas-work/sweatshops-and-plantations/sweatshops-in-bangladesh&amp;ei=DeJ7UdnWGoXAkAWB6oCoBQ&amp;bvm=bv.45645796,d.aGc&amp;psig=AFQjCNHIvHaq7dclel9HeZFLCNXaZ-G7SQ&amp;ust=1367159661385864"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it/url?sa=i&amp;rct=j&amp;q=Partners+in+Mission&amp;source=images&amp;cd=&amp;cad=rja&amp;docid=TuVoviFeXuZY4M&amp;tbnid=gxXAuCfVU1U2LM:&amp;ved=0CAUQjRw&amp;url=http%3A%2F%2Fwoodlawnchurch.net%2Fmission.htm&amp;ei=JgN9UbHVMYK6kgXO9oCIBA&amp;bvm=bv.45645796,d.dGI&amp;psig=AFQjCNFYHapNVYjR67tqognUSyOSqTB4xA&amp;ust=1367233636047222"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google.it/url?sa=i&amp;rct=j&amp;q=Listening%2C+dialogue%2C+respect&amp;source=images&amp;cd=&amp;cad=rja&amp;docid=Y4ZtI8IcXLGRCM&amp;tbnid=WzPfUO0EhhHudM:&amp;ved=0CAUQjRw&amp;url=http%3A%2F%2Fwww.swova.org%2Fcategory%2Fswova-news%2F&amp;ei=qQR9UYr9DMTskgXSjIGYDg&amp;bvm=bv.45645796,d.dGI&amp;psig=AFQjCNF3ENBhCiZWCccSLPPQHjlE9DZdqw&amp;ust=136723402933727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google.it/url?sa=i&amp;rct=j&amp;q=One+Heart+One+mind+&amp;source=images&amp;cd=&amp;docid=qXqs1cEP-Cw9jM&amp;tbnid=ncs-CYPGZhpHHM:&amp;ved=0CAUQjRw&amp;url=http%3A%2F%2Floveandlightportal.wordpress.com%2F2012%2F05%2F04%2F&amp;ei=OAd9UcfPNM3MkQWz9YD4DA&amp;bvm=bv.45645796,d.dGI&amp;psig=AFQjCNE0-wRIjILzqvKD1kOGohOdbQEu-A&amp;ust=1367234631298597"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it/url?sa=i&amp;rct=j&amp;q=dandylion&amp;source=images&amp;cd=&amp;docid=5XPwHBRLCOsIzM&amp;tbnid=lxDjxjtaVmAY7M:&amp;ved=0CAUQjRw&amp;url=http%3A%2F%2Fsrlhomoeoherbal.com%2Fzoom.asp%3Fid%3DHERB-141&amp;ei=IAl9UZ3BNoq8kgW7kYGoBQ&amp;psig=AFQjCNFg2Op1NYKLFDPAeWN6XekzGvIgfw&amp;ust=1367235206057981"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it/url?sa=i&amp;rct=j&amp;q=candles&amp;source=images&amp;cd=&amp;docid=MSObdt0WrMvaiM&amp;tbnid=U3kFzUanb2V-dM:&amp;ved=0CAUQjRw&amp;url=http%3A%2F%2Fwww.yorubagirldancing.com%2F2011%2F02%2F02%2Fwhy-i-love-candles%2F&amp;ei=0xV9UZqdNsbGkAXrmoGADg&amp;bvm=bv.45645796,d.aGc&amp;psig=AFQjCNFbSjLDCYHJCcX3f_zysQVtmBmQGA&amp;ust=1367238479244446"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google.it/url?sa=i&amp;rct=j&amp;q=i'm+sorry&amp;source=images&amp;cd=&amp;docid=FTDB-FRRw9tCQM&amp;tbnid=2knZBCXDgGyn4M:&amp;ved=0CAUQjRw&amp;url=http://www.tumblr.com/tagged/im%20sorry%20for%20everything&amp;ei=Hux7UaOkBcLZkAXi74H4BA&amp;bvm=bv.45645796,d.aGc&amp;psig=AFQjCNGYTRqaLlkSxDSC0N2JM3UTaBa-uQ&amp;ust=1367162222892981"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google.it/url?sa=i&amp;rct=j&amp;q=miriam+of+the+bible&amp;source=images&amp;cd=&amp;docid=UWkx-TBvt2_mkM&amp;tbnid=1PHSWZWfy0xZeM:&amp;ved=0CAUQjRw&amp;url=http://church-discipline.blogspot.com/2008_07_01_archive.html&amp;ei=qvB7UbmzFMmOkAXgiIGgCA&amp;psig=AFQjCNHD3FHRAd91oGxeU443C-zlfsPp7g&amp;ust=1367163363954027" TargetMode="Externa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it/url?sa=i&amp;rct=j&amp;q=huldah+the+prophetess&amp;source=images&amp;cd=&amp;docid=6Z3lpcI8KxTkEM&amp;tbnid=fsqy5GCQKmiH1M:&amp;ved=0CAUQjRw&amp;url=http://christianselfstudy.com/moodle/mod/page/view.php?id=139&amp;ei=r-97UcTEDoPHkAXO4oD4BA&amp;bvm=bv.45645796,d.aGc&amp;psig=AFQjCNGHnqi_9xQaRXnThRFCoqIn7aiijw&amp;ust=1367163172253077"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NZ" dirty="0" smtClean="0"/>
              <a:t>WHERE THERE IS NO VISION THE PEOPLE PERISH</a:t>
            </a:r>
            <a:endParaRPr lang="en-NZ" dirty="0"/>
          </a:p>
        </p:txBody>
      </p:sp>
      <p:sp>
        <p:nvSpPr>
          <p:cNvPr id="3" name="Subtitle 2"/>
          <p:cNvSpPr>
            <a:spLocks noGrp="1"/>
          </p:cNvSpPr>
          <p:nvPr>
            <p:ph type="subTitle" idx="1"/>
          </p:nvPr>
        </p:nvSpPr>
        <p:spPr/>
        <p:txBody>
          <a:bodyPr>
            <a:normAutofit fontScale="92500" lnSpcReduction="20000"/>
          </a:bodyPr>
          <a:lstStyle/>
          <a:p>
            <a:endParaRPr lang="en-NZ" dirty="0" smtClean="0"/>
          </a:p>
          <a:p>
            <a:endParaRPr lang="en-NZ" dirty="0"/>
          </a:p>
          <a:p>
            <a:r>
              <a:rPr lang="en-NZ" dirty="0" smtClean="0"/>
              <a:t>Proverbs 29:18</a:t>
            </a:r>
            <a:endParaRPr lang="en-NZ" dirty="0"/>
          </a:p>
        </p:txBody>
      </p:sp>
    </p:spTree>
    <p:extLst>
      <p:ext uri="{BB962C8B-B14F-4D97-AF65-F5344CB8AC3E}">
        <p14:creationId xmlns:p14="http://schemas.microsoft.com/office/powerpoint/2010/main" val="2707347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NZ"/>
          </a:p>
        </p:txBody>
      </p:sp>
      <p:sp>
        <p:nvSpPr>
          <p:cNvPr id="3" name="Title 2"/>
          <p:cNvSpPr>
            <a:spLocks noGrp="1"/>
          </p:cNvSpPr>
          <p:nvPr>
            <p:ph type="title"/>
          </p:nvPr>
        </p:nvSpPr>
        <p:spPr/>
        <p:txBody>
          <a:bodyPr/>
          <a:lstStyle/>
          <a:p>
            <a:endParaRPr lang="en-NZ"/>
          </a:p>
        </p:txBody>
      </p:sp>
      <p:pic>
        <p:nvPicPr>
          <p:cNvPr id="4" name="Picture 8" descr="P103089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989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us.cdn1.123rf.com/168nwm/yuliaglam/yuliaglam1302/yuliaglam130200077/18168515-vector-illustration-of-hands-holding-yin-yang-symbo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0"/>
            <a:ext cx="6885384"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9077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32240" y="116632"/>
            <a:ext cx="2304255" cy="6480720"/>
          </a:xfrm>
        </p:spPr>
        <p:txBody>
          <a:bodyPr>
            <a:normAutofit fontScale="25000" lnSpcReduction="20000"/>
          </a:bodyPr>
          <a:lstStyle/>
          <a:p>
            <a:pPr marL="109728" lvl="0" indent="0" algn="ctr">
              <a:buNone/>
            </a:pPr>
            <a:r>
              <a:rPr lang="en-GB" sz="9600" dirty="0" smtClean="0"/>
              <a:t> To </a:t>
            </a:r>
            <a:r>
              <a:rPr lang="en-GB" sz="9600" dirty="0"/>
              <a:t>be attentive to the Spirit; to hold </a:t>
            </a:r>
            <a:r>
              <a:rPr lang="en-GB" sz="9600" dirty="0" smtClean="0"/>
              <a:t>diversity </a:t>
            </a:r>
            <a:r>
              <a:rPr lang="en-GB" sz="9600" dirty="0"/>
              <a:t>lightly, to embrace differences of age, culture, ministries, countries, languages and experience; to engage the imagination </a:t>
            </a:r>
            <a:endParaRPr lang="en-GB" sz="9600" dirty="0" smtClean="0"/>
          </a:p>
          <a:p>
            <a:pPr marL="109728" lvl="0" indent="0" algn="ctr">
              <a:buNone/>
            </a:pPr>
            <a:r>
              <a:rPr lang="en-GB" sz="9600" dirty="0" smtClean="0"/>
              <a:t>in </a:t>
            </a:r>
            <a:r>
              <a:rPr lang="en-GB" sz="9600" dirty="0"/>
              <a:t>order to shape a common vision for mission; </a:t>
            </a:r>
            <a:endParaRPr lang="en-GB" sz="9600" dirty="0" smtClean="0"/>
          </a:p>
        </p:txBody>
      </p:sp>
      <p:pic>
        <p:nvPicPr>
          <p:cNvPr id="3078" name="Picture 6" descr="http://www.valenciaray.com/wp-content/uploads/2013/03/Telescope-St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2" y="2704"/>
            <a:ext cx="6891777" cy="68917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NZ" dirty="0" smtClean="0">
                <a:solidFill>
                  <a:schemeClr val="bg1"/>
                </a:solidFill>
              </a:rPr>
              <a:t>Prophecy and Visioning</a:t>
            </a:r>
            <a:endParaRPr lang="en-NZ" dirty="0">
              <a:solidFill>
                <a:schemeClr val="bg1"/>
              </a:solidFill>
            </a:endParaRPr>
          </a:p>
        </p:txBody>
      </p:sp>
    </p:spTree>
    <p:extLst>
      <p:ext uri="{BB962C8B-B14F-4D97-AF65-F5344CB8AC3E}">
        <p14:creationId xmlns:p14="http://schemas.microsoft.com/office/powerpoint/2010/main" val="4283329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481328"/>
            <a:ext cx="8496944" cy="4525963"/>
          </a:xfrm>
        </p:spPr>
        <p:txBody>
          <a:bodyPr>
            <a:noAutofit/>
          </a:bodyPr>
          <a:lstStyle/>
          <a:p>
            <a:pPr marL="109728" lvl="0" indent="0">
              <a:buNone/>
            </a:pPr>
            <a:endParaRPr lang="en-GB" sz="2800" dirty="0" smtClean="0"/>
          </a:p>
          <a:p>
            <a:pPr marL="109728" lvl="0" indent="0">
              <a:buNone/>
            </a:pPr>
            <a:endParaRPr lang="en-GB" sz="2800" dirty="0"/>
          </a:p>
          <a:p>
            <a:pPr marL="109728" lvl="0" indent="0">
              <a:buNone/>
            </a:pPr>
            <a:endParaRPr lang="en-GB" sz="2800" dirty="0" smtClean="0"/>
          </a:p>
          <a:p>
            <a:pPr marL="109728" lvl="0" indent="0">
              <a:buNone/>
            </a:pPr>
            <a:r>
              <a:rPr lang="en-GB" sz="2800" dirty="0" smtClean="0"/>
              <a:t>The </a:t>
            </a:r>
            <a:r>
              <a:rPr lang="en-GB" sz="2800" dirty="0"/>
              <a:t>role of leadership to have confidence in the young; to encourage and motivate the seasoned; to listen compassionately to the tired, the sick and the disillusioned; to draw inspiration and strength from their wisdom of the elderly and support them in their frailty and their final </a:t>
            </a:r>
            <a:r>
              <a:rPr lang="en-GB" sz="2800" dirty="0" smtClean="0"/>
              <a:t>journey!  </a:t>
            </a:r>
            <a:endParaRPr lang="en-NZ" sz="2800" dirty="0"/>
          </a:p>
          <a:p>
            <a:endParaRPr lang="en-NZ" sz="2800" dirty="0"/>
          </a:p>
        </p:txBody>
      </p:sp>
      <p:sp>
        <p:nvSpPr>
          <p:cNvPr id="3" name="Title 2"/>
          <p:cNvSpPr>
            <a:spLocks noGrp="1"/>
          </p:cNvSpPr>
          <p:nvPr>
            <p:ph type="title"/>
          </p:nvPr>
        </p:nvSpPr>
        <p:spPr>
          <a:xfrm>
            <a:off x="467544" y="1124744"/>
            <a:ext cx="8229600" cy="1143000"/>
          </a:xfrm>
        </p:spPr>
        <p:txBody>
          <a:bodyPr/>
          <a:lstStyle/>
          <a:p>
            <a:r>
              <a:rPr lang="en-NZ" dirty="0" smtClean="0"/>
              <a:t>Pastoral Care</a:t>
            </a:r>
            <a:endParaRPr lang="en-NZ" dirty="0"/>
          </a:p>
        </p:txBody>
      </p:sp>
      <p:pic>
        <p:nvPicPr>
          <p:cNvPr id="4098" name="Picture 2" descr="http://petersprogress.files.wordpress.com/2011/04/beyond-ha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9820"/>
            <a:ext cx="4104456" cy="282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231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5576" y="1481328"/>
            <a:ext cx="8208912" cy="4525963"/>
          </a:xfrm>
        </p:spPr>
        <p:txBody>
          <a:bodyPr>
            <a:noAutofit/>
          </a:bodyPr>
          <a:lstStyle/>
          <a:p>
            <a:pPr marL="109728" lvl="0" indent="0">
              <a:buNone/>
            </a:pPr>
            <a:r>
              <a:rPr lang="en-GB" sz="3200" dirty="0" smtClean="0"/>
              <a:t>Strategic </a:t>
            </a:r>
            <a:r>
              <a:rPr lang="en-GB" sz="3200" dirty="0"/>
              <a:t>planning, ensuring the on-going training of </a:t>
            </a:r>
            <a:r>
              <a:rPr lang="en-GB" sz="3200" dirty="0" smtClean="0"/>
              <a:t>personnel.      </a:t>
            </a:r>
          </a:p>
          <a:p>
            <a:pPr marL="109728" lvl="0" indent="0">
              <a:buNone/>
            </a:pPr>
            <a:endParaRPr lang="en-GB" sz="3200" dirty="0" smtClean="0"/>
          </a:p>
          <a:p>
            <a:pPr marL="109728" lvl="0" indent="0">
              <a:buNone/>
            </a:pPr>
            <a:r>
              <a:rPr lang="en-GB" sz="3200" dirty="0" smtClean="0"/>
              <a:t>In </a:t>
            </a:r>
            <a:r>
              <a:rPr lang="en-GB" sz="3200" dirty="0"/>
              <a:t>an increasingly complex global financial reality, engaging the expertise of lay </a:t>
            </a:r>
            <a:r>
              <a:rPr lang="en-GB" sz="3200" dirty="0" smtClean="0"/>
              <a:t>advisors.  </a:t>
            </a:r>
          </a:p>
          <a:p>
            <a:pPr marL="109728" lvl="0" indent="0">
              <a:buNone/>
            </a:pPr>
            <a:endParaRPr lang="en-GB" sz="3200" dirty="0" smtClean="0"/>
          </a:p>
          <a:p>
            <a:pPr marL="109728" lvl="0" indent="0">
              <a:buNone/>
            </a:pPr>
            <a:r>
              <a:rPr lang="en-GB" sz="3200" dirty="0" smtClean="0"/>
              <a:t>Striving </a:t>
            </a:r>
            <a:r>
              <a:rPr lang="en-GB" sz="3200" dirty="0"/>
              <a:t>for transparency and best practice in all our undertakings.  </a:t>
            </a:r>
            <a:endParaRPr lang="en-NZ" sz="3200" dirty="0"/>
          </a:p>
          <a:p>
            <a:endParaRPr lang="en-NZ" sz="3200" dirty="0"/>
          </a:p>
        </p:txBody>
      </p:sp>
      <p:sp>
        <p:nvSpPr>
          <p:cNvPr id="3" name="Title 2"/>
          <p:cNvSpPr>
            <a:spLocks noGrp="1"/>
          </p:cNvSpPr>
          <p:nvPr>
            <p:ph type="title"/>
          </p:nvPr>
        </p:nvSpPr>
        <p:spPr>
          <a:xfrm>
            <a:off x="323528" y="260648"/>
            <a:ext cx="8229600" cy="1143000"/>
          </a:xfrm>
        </p:spPr>
        <p:txBody>
          <a:bodyPr>
            <a:normAutofit fontScale="90000"/>
          </a:bodyPr>
          <a:lstStyle/>
          <a:p>
            <a:pPr algn="ctr"/>
            <a:r>
              <a:rPr lang="en-NZ" dirty="0" smtClean="0"/>
              <a:t>Administration and Stewardship</a:t>
            </a:r>
            <a:endParaRPr lang="en-NZ" dirty="0"/>
          </a:p>
        </p:txBody>
      </p:sp>
    </p:spTree>
    <p:extLst>
      <p:ext uri="{BB962C8B-B14F-4D97-AF65-F5344CB8AC3E}">
        <p14:creationId xmlns:p14="http://schemas.microsoft.com/office/powerpoint/2010/main" val="2362429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109728" indent="0">
              <a:buNone/>
            </a:pPr>
            <a:endParaRPr lang="en-GB" dirty="0" smtClean="0"/>
          </a:p>
          <a:p>
            <a:pPr marL="109728" indent="0">
              <a:buNone/>
            </a:pPr>
            <a:r>
              <a:rPr lang="en-GB" sz="3600" dirty="0" smtClean="0"/>
              <a:t>The </a:t>
            </a:r>
            <a:r>
              <a:rPr lang="en-GB" sz="3600" dirty="0"/>
              <a:t>role of the prophet in the Scriptures critiquing society and calling the people to fidelity to their covenant with God, to restoring right relationships, and insisting on compassion and justice for the poor, the stranger, the widow and the orphan. </a:t>
            </a:r>
            <a:endParaRPr lang="en-NZ" sz="3600" dirty="0"/>
          </a:p>
        </p:txBody>
      </p:sp>
      <p:sp>
        <p:nvSpPr>
          <p:cNvPr id="3" name="Title 2"/>
          <p:cNvSpPr>
            <a:spLocks noGrp="1"/>
          </p:cNvSpPr>
          <p:nvPr>
            <p:ph type="title"/>
          </p:nvPr>
        </p:nvSpPr>
        <p:spPr/>
        <p:txBody>
          <a:bodyPr/>
          <a:lstStyle/>
          <a:p>
            <a:r>
              <a:rPr lang="en-NZ" dirty="0" smtClean="0"/>
              <a:t>The Role of the Prophet </a:t>
            </a:r>
            <a:endParaRPr lang="en-NZ" dirty="0"/>
          </a:p>
        </p:txBody>
      </p:sp>
    </p:spTree>
    <p:extLst>
      <p:ext uri="{BB962C8B-B14F-4D97-AF65-F5344CB8AC3E}">
        <p14:creationId xmlns:p14="http://schemas.microsoft.com/office/powerpoint/2010/main" val="1816518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ontent Placeholder 1"/>
          <p:cNvSpPr>
            <a:spLocks noGrp="1"/>
          </p:cNvSpPr>
          <p:nvPr>
            <p:ph idx="1"/>
          </p:nvPr>
        </p:nvSpPr>
        <p:spPr>
          <a:xfrm>
            <a:off x="457200" y="1844824"/>
            <a:ext cx="8229600" cy="4525963"/>
          </a:xfrm>
        </p:spPr>
        <p:txBody>
          <a:bodyPr>
            <a:normAutofit/>
          </a:bodyPr>
          <a:lstStyle/>
          <a:p>
            <a:pPr marL="109728" indent="0" algn="ctr">
              <a:buNone/>
            </a:pPr>
            <a:r>
              <a:rPr lang="en-IE" sz="3600" b="1" dirty="0" smtClean="0">
                <a:solidFill>
                  <a:schemeClr val="bg1"/>
                </a:solidFill>
              </a:rPr>
              <a:t>One of </a:t>
            </a:r>
            <a:r>
              <a:rPr lang="en-IE" sz="3600" b="1" dirty="0">
                <a:solidFill>
                  <a:schemeClr val="bg1"/>
                </a:solidFill>
              </a:rPr>
              <a:t>the principal tasks of leaders in mission is to be attentive to the prophetic voices - within the members, among the people with whom we journey in mission, and within society.  Leadership must encourage “good dreaming”. </a:t>
            </a:r>
            <a:endParaRPr lang="en-NZ" sz="3600" b="1" dirty="0">
              <a:solidFill>
                <a:schemeClr val="bg1"/>
              </a:solidFill>
            </a:endParaRPr>
          </a:p>
        </p:txBody>
      </p:sp>
    </p:spTree>
    <p:extLst>
      <p:ext uri="{BB962C8B-B14F-4D97-AF65-F5344CB8AC3E}">
        <p14:creationId xmlns:p14="http://schemas.microsoft.com/office/powerpoint/2010/main" val="1501566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0420" y="4653136"/>
            <a:ext cx="2818656" cy="1714195"/>
          </a:xfrm>
        </p:spPr>
        <p:txBody>
          <a:bodyPr>
            <a:normAutofit/>
          </a:bodyPr>
          <a:lstStyle/>
          <a:p>
            <a:pPr marL="109728" indent="0">
              <a:buNone/>
            </a:pPr>
            <a:r>
              <a:rPr lang="en-NZ" sz="2000" dirty="0"/>
              <a:t>“</a:t>
            </a:r>
            <a:r>
              <a:rPr lang="en-NZ" sz="2000" i="1" dirty="0"/>
              <a:t>Obedience</a:t>
            </a:r>
            <a:r>
              <a:rPr lang="en-NZ" sz="2000" dirty="0"/>
              <a:t>”</a:t>
            </a:r>
            <a:br>
              <a:rPr lang="en-NZ" sz="2000" dirty="0"/>
            </a:br>
            <a:r>
              <a:rPr lang="en-NZ" sz="2000" dirty="0"/>
              <a:t>Benedictine Monastery </a:t>
            </a:r>
            <a:br>
              <a:rPr lang="en-NZ" sz="2000" dirty="0"/>
            </a:br>
            <a:r>
              <a:rPr lang="en-NZ" sz="2000" dirty="0" err="1"/>
              <a:t>Montecassino</a:t>
            </a:r>
            <a:r>
              <a:rPr lang="en-NZ" sz="2000" dirty="0"/>
              <a:t>, Italy</a:t>
            </a:r>
            <a:endParaRPr lang="en-IE" sz="2000" dirty="0" smtClean="0"/>
          </a:p>
        </p:txBody>
      </p:sp>
      <p:sp>
        <p:nvSpPr>
          <p:cNvPr id="3" name="Title 2"/>
          <p:cNvSpPr>
            <a:spLocks noGrp="1"/>
          </p:cNvSpPr>
          <p:nvPr>
            <p:ph type="title"/>
          </p:nvPr>
        </p:nvSpPr>
        <p:spPr>
          <a:xfrm>
            <a:off x="0" y="1700808"/>
            <a:ext cx="3275856" cy="1143000"/>
          </a:xfrm>
        </p:spPr>
        <p:txBody>
          <a:bodyPr>
            <a:normAutofit fontScale="90000"/>
          </a:bodyPr>
          <a:lstStyle/>
          <a:p>
            <a:pPr algn="ctr"/>
            <a:r>
              <a:rPr lang="en-IE" i="1" dirty="0">
                <a:effectLst/>
              </a:rPr>
              <a:t>“Be ever attentive to the “Whisperings of Grace!” </a:t>
            </a:r>
            <a:endParaRPr lang="en-NZ"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728"/>
          <a:stretch/>
        </p:blipFill>
        <p:spPr bwMode="auto">
          <a:xfrm>
            <a:off x="3275856" y="-48687"/>
            <a:ext cx="5868144" cy="69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969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620688"/>
            <a:ext cx="8280920" cy="5078313"/>
          </a:xfrm>
          <a:prstGeom prst="rect">
            <a:avLst/>
          </a:prstGeom>
        </p:spPr>
        <p:txBody>
          <a:bodyPr wrap="square">
            <a:spAutoFit/>
          </a:bodyPr>
          <a:lstStyle/>
          <a:p>
            <a:pPr marL="109728" indent="0">
              <a:buNone/>
            </a:pPr>
            <a:r>
              <a:rPr lang="en-IE" sz="3600" dirty="0"/>
              <a:t>Leaders must be attentive, listening and observing what the people need, and a good knowledge and awareness of the skills, experience, and potential of the members of the institute or organization, in order to be able to articulate a clear vision of mission and to define the pathways to achieve that vision. </a:t>
            </a:r>
            <a:endParaRPr lang="en-NZ" sz="3600" dirty="0"/>
          </a:p>
        </p:txBody>
      </p:sp>
    </p:spTree>
    <p:extLst>
      <p:ext uri="{BB962C8B-B14F-4D97-AF65-F5344CB8AC3E}">
        <p14:creationId xmlns:p14="http://schemas.microsoft.com/office/powerpoint/2010/main" val="2742166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08720"/>
            <a:ext cx="8229600" cy="5098571"/>
          </a:xfrm>
        </p:spPr>
        <p:txBody>
          <a:bodyPr>
            <a:normAutofit fontScale="92500"/>
          </a:bodyPr>
          <a:lstStyle/>
          <a:p>
            <a:pPr marL="109728" indent="0" algn="just">
              <a:buNone/>
            </a:pPr>
            <a:r>
              <a:rPr lang="en-IE" sz="3200" i="1" dirty="0" smtClean="0"/>
              <a:t>This </a:t>
            </a:r>
            <a:r>
              <a:rPr lang="en-IE" sz="3200" i="1" dirty="0"/>
              <a:t>element of the call to be a missionary is primarily a call to be aware always of the presence of God in our being, in our midst, in our universe, and in ‘what God is revealing’.  This awareness … comes when we affirm that God is with us,, and then with patience and discipline, listen to a God who whispers!”</a:t>
            </a:r>
            <a:endParaRPr lang="en-NZ" sz="3200" dirty="0"/>
          </a:p>
          <a:p>
            <a:pPr marL="109728" indent="0">
              <a:buNone/>
            </a:pPr>
            <a:endParaRPr lang="en-IE" sz="2000" dirty="0" smtClean="0"/>
          </a:p>
          <a:p>
            <a:pPr marL="109728" indent="0">
              <a:buNone/>
            </a:pPr>
            <a:endParaRPr lang="en-IE" sz="2000" dirty="0" smtClean="0"/>
          </a:p>
          <a:p>
            <a:pPr marL="109728" indent="0">
              <a:buNone/>
            </a:pPr>
            <a:r>
              <a:rPr lang="en-IE" sz="2000" dirty="0" err="1" smtClean="0"/>
              <a:t>Sinvalon</a:t>
            </a:r>
            <a:r>
              <a:rPr lang="en-IE" sz="2000" dirty="0"/>
              <a:t>, John C. MM.  </a:t>
            </a:r>
            <a:r>
              <a:rPr lang="en-IE" sz="2000" i="1" dirty="0"/>
              <a:t>God’s Mission and Postmodern Culture.  The Gift of Uncertainty</a:t>
            </a:r>
            <a:r>
              <a:rPr lang="en-IE" sz="2000" dirty="0"/>
              <a:t> (</a:t>
            </a:r>
            <a:r>
              <a:rPr lang="en-IE" sz="2000" dirty="0" err="1"/>
              <a:t>Maryknoll</a:t>
            </a:r>
            <a:r>
              <a:rPr lang="en-IE" sz="2000" dirty="0"/>
              <a:t>: </a:t>
            </a:r>
            <a:r>
              <a:rPr lang="en-IE" sz="2000" dirty="0" err="1"/>
              <a:t>Orbis</a:t>
            </a:r>
            <a:r>
              <a:rPr lang="en-IE" sz="2000" dirty="0"/>
              <a:t> Books, 2012).  p76</a:t>
            </a:r>
            <a:endParaRPr lang="en-NZ" sz="2000" dirty="0"/>
          </a:p>
          <a:p>
            <a:pPr marL="109728" indent="0">
              <a:buNone/>
            </a:pPr>
            <a:endParaRPr lang="en-NZ" sz="2000" dirty="0"/>
          </a:p>
        </p:txBody>
      </p:sp>
    </p:spTree>
    <p:extLst>
      <p:ext uri="{BB962C8B-B14F-4D97-AF65-F5344CB8AC3E}">
        <p14:creationId xmlns:p14="http://schemas.microsoft.com/office/powerpoint/2010/main" val="3849053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IE"/>
          </a:p>
        </p:txBody>
      </p:sp>
      <p:sp>
        <p:nvSpPr>
          <p:cNvPr id="3" name="Title 2"/>
          <p:cNvSpPr>
            <a:spLocks noGrp="1"/>
          </p:cNvSpPr>
          <p:nvPr>
            <p:ph type="title"/>
          </p:nvPr>
        </p:nvSpPr>
        <p:spPr/>
        <p:txBody>
          <a:bodyPr/>
          <a:lstStyle/>
          <a:p>
            <a:endParaRPr lang="en-IE"/>
          </a:p>
        </p:txBody>
      </p:sp>
      <p:pic>
        <p:nvPicPr>
          <p:cNvPr id="1026" name="Picture 2" descr="E:\data\Photos in Holy Land\P10304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571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heridanvoysey.com/wp-content/uploads/2011/12/4544098044_d83c820daa_z-527x530.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69" b="9244"/>
          <a:stretch/>
        </p:blipFill>
        <p:spPr bwMode="auto">
          <a:xfrm>
            <a:off x="0" y="0"/>
            <a:ext cx="9185009"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005064"/>
            <a:ext cx="2880320" cy="954107"/>
          </a:xfrm>
          <a:prstGeom prst="rect">
            <a:avLst/>
          </a:prstGeom>
          <a:noFill/>
        </p:spPr>
        <p:txBody>
          <a:bodyPr wrap="square" rtlCol="0">
            <a:spAutoFit/>
          </a:bodyPr>
          <a:lstStyle/>
          <a:p>
            <a:r>
              <a:rPr lang="en-IE" sz="2800" b="1" dirty="0" smtClean="0"/>
              <a:t>The God who “whispers!”</a:t>
            </a:r>
            <a:endParaRPr lang="en-IE" sz="2800" b="1" dirty="0"/>
          </a:p>
        </p:txBody>
      </p:sp>
    </p:spTree>
    <p:extLst>
      <p:ext uri="{BB962C8B-B14F-4D97-AF65-F5344CB8AC3E}">
        <p14:creationId xmlns:p14="http://schemas.microsoft.com/office/powerpoint/2010/main" val="2651734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980728"/>
            <a:ext cx="3456384" cy="4594522"/>
          </a:xfrm>
        </p:spPr>
        <p:txBody>
          <a:bodyPr>
            <a:normAutofit fontScale="90000"/>
          </a:bodyPr>
          <a:lstStyle/>
          <a:p>
            <a:pPr algn="ctr"/>
            <a:r>
              <a:rPr lang="en-NZ" dirty="0" smtClean="0"/>
              <a:t>Bangladeshi Sisters studying Theology, Sociology and Educational Management in Manila </a:t>
            </a:r>
            <a:endParaRPr lang="en-NZ" dirty="0"/>
          </a:p>
        </p:txBody>
      </p:sp>
      <p:pic>
        <p:nvPicPr>
          <p:cNvPr id="4"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5936" y="4742"/>
            <a:ext cx="5154104" cy="687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643771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26"/>
          <a:stretch/>
        </p:blipFill>
        <p:spPr bwMode="auto">
          <a:xfrm>
            <a:off x="-1" y="0"/>
            <a:ext cx="9247239"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Box 4"/>
          <p:cNvSpPr txBox="1"/>
          <p:nvPr/>
        </p:nvSpPr>
        <p:spPr>
          <a:xfrm>
            <a:off x="2051720" y="476672"/>
            <a:ext cx="5976664" cy="830997"/>
          </a:xfrm>
          <a:prstGeom prst="rect">
            <a:avLst/>
          </a:prstGeom>
          <a:noFill/>
        </p:spPr>
        <p:txBody>
          <a:bodyPr wrap="square" rtlCol="0">
            <a:spAutoFit/>
          </a:bodyPr>
          <a:lstStyle/>
          <a:p>
            <a:pPr algn="ctr"/>
            <a:r>
              <a:rPr lang="en-NZ" sz="2400" b="1" dirty="0" smtClean="0">
                <a:solidFill>
                  <a:schemeClr val="bg1"/>
                </a:solidFill>
              </a:rPr>
              <a:t>Vietnamese, Bangladeshi and Burmese Sisters studying in New Zealand</a:t>
            </a:r>
            <a:endParaRPr lang="en-NZ" sz="2400" b="1" dirty="0">
              <a:solidFill>
                <a:schemeClr val="bg1"/>
              </a:solidFill>
            </a:endParaRPr>
          </a:p>
        </p:txBody>
      </p:sp>
    </p:spTree>
    <p:extLst>
      <p:ext uri="{BB962C8B-B14F-4D97-AF65-F5344CB8AC3E}">
        <p14:creationId xmlns:p14="http://schemas.microsoft.com/office/powerpoint/2010/main" val="2837857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NZ" dirty="0"/>
          </a:p>
        </p:txBody>
      </p:sp>
      <p:sp>
        <p:nvSpPr>
          <p:cNvPr id="3" name="Title 2"/>
          <p:cNvSpPr>
            <a:spLocks noGrp="1"/>
          </p:cNvSpPr>
          <p:nvPr>
            <p:ph type="title"/>
          </p:nvPr>
        </p:nvSpPr>
        <p:spPr/>
        <p:txBody>
          <a:bodyPr/>
          <a:lstStyle/>
          <a:p>
            <a:endParaRPr lang="en-NZ"/>
          </a:p>
        </p:txBody>
      </p:sp>
      <p:pic>
        <p:nvPicPr>
          <p:cNvPr id="4" name="Picture 3" descr="P10402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481" y="27919"/>
            <a:ext cx="9036496" cy="954107"/>
          </a:xfrm>
          <a:prstGeom prst="rect">
            <a:avLst/>
          </a:prstGeom>
          <a:noFill/>
        </p:spPr>
        <p:txBody>
          <a:bodyPr wrap="square" rtlCol="0">
            <a:spAutoFit/>
          </a:bodyPr>
          <a:lstStyle/>
          <a:p>
            <a:pPr algn="ctr"/>
            <a:r>
              <a:rPr lang="en-NZ" sz="2800" b="1" dirty="0" smtClean="0"/>
              <a:t>Collaborative </a:t>
            </a:r>
            <a:r>
              <a:rPr lang="en-NZ" sz="2800" b="1" dirty="0" smtClean="0"/>
              <a:t>Mission among Burmese migrants </a:t>
            </a:r>
            <a:r>
              <a:rPr lang="en-NZ" sz="2800" b="1" dirty="0" smtClean="0"/>
              <a:t>  with </a:t>
            </a:r>
            <a:r>
              <a:rPr lang="en-NZ" sz="2800" b="1" dirty="0" smtClean="0"/>
              <a:t>Marist Fathers in </a:t>
            </a:r>
            <a:r>
              <a:rPr lang="en-NZ" sz="2800" b="1" dirty="0" err="1" smtClean="0"/>
              <a:t>Ranong</a:t>
            </a:r>
            <a:r>
              <a:rPr lang="en-NZ" sz="2800" b="1" dirty="0" smtClean="0"/>
              <a:t>, Thailand</a:t>
            </a:r>
            <a:endParaRPr lang="en-NZ" sz="2800" b="1" dirty="0"/>
          </a:p>
        </p:txBody>
      </p:sp>
    </p:spTree>
    <p:extLst>
      <p:ext uri="{BB962C8B-B14F-4D97-AF65-F5344CB8AC3E}">
        <p14:creationId xmlns:p14="http://schemas.microsoft.com/office/powerpoint/2010/main" val="1496882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F:\DSC054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4"/>
          <p:cNvSpPr txBox="1">
            <a:spLocks noChangeArrowheads="1"/>
          </p:cNvSpPr>
          <p:nvPr/>
        </p:nvSpPr>
        <p:spPr bwMode="auto">
          <a:xfrm>
            <a:off x="4175125" y="260350"/>
            <a:ext cx="4968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charset="0"/>
                <a:ea typeface="MS Gothic" pitchFamily="49" charset="-128"/>
              </a:defRPr>
            </a:lvl1pPr>
            <a:lvl2pPr marL="742950" indent="-285750">
              <a:defRPr>
                <a:solidFill>
                  <a:schemeClr val="bg1"/>
                </a:solidFill>
                <a:latin typeface="Arial" charset="0"/>
                <a:ea typeface="MS Gothic" pitchFamily="49" charset="-128"/>
              </a:defRPr>
            </a:lvl2pPr>
            <a:lvl3pPr marL="1143000" indent="-228600">
              <a:defRPr>
                <a:solidFill>
                  <a:schemeClr val="bg1"/>
                </a:solidFill>
                <a:latin typeface="Arial" charset="0"/>
                <a:ea typeface="MS Gothic" pitchFamily="49" charset="-128"/>
              </a:defRPr>
            </a:lvl3pPr>
            <a:lvl4pPr marL="1600200" indent="-228600">
              <a:defRPr>
                <a:solidFill>
                  <a:schemeClr val="bg1"/>
                </a:solidFill>
                <a:latin typeface="Arial" charset="0"/>
                <a:ea typeface="MS Gothic" pitchFamily="49" charset="-128"/>
              </a:defRPr>
            </a:lvl4pPr>
            <a:lvl5pPr marL="2057400" indent="-228600">
              <a:defRPr>
                <a:solidFill>
                  <a:schemeClr val="bg1"/>
                </a:solidFill>
                <a:latin typeface="Arial" charset="0"/>
                <a:ea typeface="MS Gothic" pitchFamily="49" charset="-128"/>
              </a:defRPr>
            </a:lvl5pPr>
            <a:lvl6pPr marL="2514600" indent="-228600" defTabSz="449263" eaLnBrk="0" fontAlgn="base" hangingPunct="0">
              <a:lnSpc>
                <a:spcPct val="96000"/>
              </a:lnSpc>
              <a:spcBef>
                <a:spcPct val="0"/>
              </a:spcBef>
              <a:spcAft>
                <a:spcPct val="0"/>
              </a:spcAft>
              <a:buClr>
                <a:srgbClr val="FFFFFF"/>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lnSpc>
                <a:spcPct val="96000"/>
              </a:lnSpc>
              <a:spcBef>
                <a:spcPct val="0"/>
              </a:spcBef>
              <a:spcAft>
                <a:spcPct val="0"/>
              </a:spcAft>
              <a:buClr>
                <a:srgbClr val="FFFFFF"/>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lnSpc>
                <a:spcPct val="96000"/>
              </a:lnSpc>
              <a:spcBef>
                <a:spcPct val="0"/>
              </a:spcBef>
              <a:spcAft>
                <a:spcPct val="0"/>
              </a:spcAft>
              <a:buClr>
                <a:srgbClr val="FFFFFF"/>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lnSpc>
                <a:spcPct val="96000"/>
              </a:lnSpc>
              <a:spcBef>
                <a:spcPct val="0"/>
              </a:spcBef>
              <a:spcAft>
                <a:spcPct val="0"/>
              </a:spcAft>
              <a:buClr>
                <a:srgbClr val="FFFFFF"/>
              </a:buClr>
              <a:buSzPct val="100000"/>
              <a:buFont typeface="Arial" charset="0"/>
              <a:defRPr>
                <a:solidFill>
                  <a:schemeClr val="bg1"/>
                </a:solidFill>
                <a:latin typeface="Arial" charset="0"/>
                <a:ea typeface="MS Gothic" pitchFamily="49" charset="-128"/>
              </a:defRPr>
            </a:lvl9pPr>
          </a:lstStyle>
          <a:p>
            <a:r>
              <a:rPr lang="en-US" sz="2400" b="1" dirty="0"/>
              <a:t>Visiting the </a:t>
            </a:r>
            <a:r>
              <a:rPr lang="en-US" sz="2400" b="1" dirty="0" smtClean="0"/>
              <a:t>sick, </a:t>
            </a:r>
            <a:r>
              <a:rPr lang="en-US" sz="2400" b="1" dirty="0" err="1" smtClean="0"/>
              <a:t>Pakse</a:t>
            </a:r>
            <a:r>
              <a:rPr lang="en-US" sz="2400" b="1" dirty="0" smtClean="0"/>
              <a:t>, Laos </a:t>
            </a:r>
            <a:endParaRPr lang="en-US" sz="2400" b="1" dirty="0"/>
          </a:p>
        </p:txBody>
      </p:sp>
    </p:spTree>
    <p:extLst>
      <p:ext uri="{BB962C8B-B14F-4D97-AF65-F5344CB8AC3E}">
        <p14:creationId xmlns:p14="http://schemas.microsoft.com/office/powerpoint/2010/main" val="41834363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NZ"/>
          </a:p>
        </p:txBody>
      </p:sp>
      <p:sp>
        <p:nvSpPr>
          <p:cNvPr id="3" name="Title 2"/>
          <p:cNvSpPr>
            <a:spLocks noGrp="1"/>
          </p:cNvSpPr>
          <p:nvPr>
            <p:ph type="title"/>
          </p:nvPr>
        </p:nvSpPr>
        <p:spPr/>
        <p:txBody>
          <a:bodyPr/>
          <a:lstStyle/>
          <a:p>
            <a:endParaRPr lang="en-NZ"/>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4567"/>
            <a:ext cx="9210597" cy="690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Box 4"/>
          <p:cNvSpPr txBox="1"/>
          <p:nvPr/>
        </p:nvSpPr>
        <p:spPr>
          <a:xfrm>
            <a:off x="5508104" y="188640"/>
            <a:ext cx="3384376" cy="1384995"/>
          </a:xfrm>
          <a:prstGeom prst="rect">
            <a:avLst/>
          </a:prstGeom>
          <a:noFill/>
        </p:spPr>
        <p:txBody>
          <a:bodyPr wrap="square" rtlCol="0">
            <a:spAutoFit/>
          </a:bodyPr>
          <a:lstStyle/>
          <a:p>
            <a:pPr algn="ctr"/>
            <a:r>
              <a:rPr lang="en-NZ" sz="2800" b="1" dirty="0" smtClean="0">
                <a:solidFill>
                  <a:schemeClr val="bg1"/>
                </a:solidFill>
              </a:rPr>
              <a:t>Orphan children with HIV, Myanmar border</a:t>
            </a:r>
            <a:endParaRPr lang="en-NZ" sz="2800" b="1" dirty="0">
              <a:solidFill>
                <a:schemeClr val="bg1"/>
              </a:solidFill>
            </a:endParaRPr>
          </a:p>
        </p:txBody>
      </p:sp>
    </p:spTree>
    <p:extLst>
      <p:ext uri="{BB962C8B-B14F-4D97-AF65-F5344CB8AC3E}">
        <p14:creationId xmlns:p14="http://schemas.microsoft.com/office/powerpoint/2010/main" val="3304327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NZ"/>
          </a:p>
        </p:txBody>
      </p:sp>
      <p:sp>
        <p:nvSpPr>
          <p:cNvPr id="3" name="Title 2"/>
          <p:cNvSpPr>
            <a:spLocks noGrp="1"/>
          </p:cNvSpPr>
          <p:nvPr>
            <p:ph type="title"/>
          </p:nvPr>
        </p:nvSpPr>
        <p:spPr/>
        <p:txBody>
          <a:bodyPr/>
          <a:lstStyle/>
          <a:p>
            <a:endParaRPr lang="en-NZ"/>
          </a:p>
        </p:txBody>
      </p:sp>
      <p:pic>
        <p:nvPicPr>
          <p:cNvPr id="4" name="Picture 4" descr="mar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059832" y="6222172"/>
            <a:ext cx="5976664" cy="523220"/>
          </a:xfrm>
          <a:prstGeom prst="rect">
            <a:avLst/>
          </a:prstGeom>
          <a:noFill/>
        </p:spPr>
        <p:txBody>
          <a:bodyPr wrap="square" rtlCol="0">
            <a:spAutoFit/>
          </a:bodyPr>
          <a:lstStyle/>
          <a:p>
            <a:pPr algn="ctr"/>
            <a:r>
              <a:rPr lang="en-NZ" sz="2800" b="1" dirty="0" smtClean="0"/>
              <a:t>St Joseph’s Maori Girls’ College</a:t>
            </a:r>
            <a:endParaRPr lang="en-NZ" sz="2800" b="1" dirty="0"/>
          </a:p>
        </p:txBody>
      </p:sp>
    </p:spTree>
    <p:extLst>
      <p:ext uri="{BB962C8B-B14F-4D97-AF65-F5344CB8AC3E}">
        <p14:creationId xmlns:p14="http://schemas.microsoft.com/office/powerpoint/2010/main" val="1597239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NZ" dirty="0" err="1" smtClean="0"/>
              <a:t>Montagnard</a:t>
            </a:r>
            <a:r>
              <a:rPr lang="en-NZ" dirty="0" smtClean="0"/>
              <a:t> People, Vietnam, Health Ministry</a:t>
            </a:r>
            <a:endParaRPr lang="en-NZ"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11" r="3677"/>
          <a:stretch>
            <a:fillRect/>
          </a:stretch>
        </p:blipFill>
        <p:spPr bwMode="auto">
          <a:xfrm>
            <a:off x="1234568" y="1681956"/>
            <a:ext cx="7297872" cy="45092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708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426170"/>
          </a:xfrm>
        </p:spPr>
        <p:txBody>
          <a:bodyPr>
            <a:normAutofit/>
          </a:bodyPr>
          <a:lstStyle/>
          <a:p>
            <a:pPr algn="ctr"/>
            <a:r>
              <a:rPr lang="en-NZ" dirty="0" smtClean="0"/>
              <a:t>Migrant Factory Workers, Bangladesh</a:t>
            </a:r>
            <a:endParaRPr lang="en-NZ" dirty="0"/>
          </a:p>
        </p:txBody>
      </p:sp>
      <p:pic>
        <p:nvPicPr>
          <p:cNvPr id="2052" name="Picture 4" descr="http://www.waronwant.org/images/stories/sweatshops_and_plantations/Bangladesh_Factory_IMG_273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4307"/>
            <a:ext cx="9144000" cy="492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9833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ngladesh Factory F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43"/>
            <a:ext cx="9242530" cy="52042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9672" y="5373216"/>
            <a:ext cx="7524328" cy="1077218"/>
          </a:xfrm>
          <a:prstGeom prst="rect">
            <a:avLst/>
          </a:prstGeom>
          <a:noFill/>
        </p:spPr>
        <p:txBody>
          <a:bodyPr wrap="square" rtlCol="0">
            <a:spAutoFit/>
          </a:bodyPr>
          <a:lstStyle/>
          <a:p>
            <a:r>
              <a:rPr lang="en-IE" sz="3200" dirty="0" smtClean="0"/>
              <a:t>Bangladesh factory fire kills more than 300, hundreds more missing! </a:t>
            </a:r>
            <a:endParaRPr lang="en-IE" sz="3200" dirty="0"/>
          </a:p>
        </p:txBody>
      </p:sp>
    </p:spTree>
    <p:extLst>
      <p:ext uri="{BB962C8B-B14F-4D97-AF65-F5344CB8AC3E}">
        <p14:creationId xmlns:p14="http://schemas.microsoft.com/office/powerpoint/2010/main" val="1211073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ontent Placeholder 1"/>
          <p:cNvSpPr>
            <a:spLocks noGrp="1"/>
          </p:cNvSpPr>
          <p:nvPr>
            <p:ph idx="1"/>
          </p:nvPr>
        </p:nvSpPr>
        <p:spPr>
          <a:xfrm>
            <a:off x="457200" y="332656"/>
            <a:ext cx="8229600" cy="6264696"/>
          </a:xfrm>
        </p:spPr>
        <p:txBody>
          <a:bodyPr>
            <a:normAutofit fontScale="92500" lnSpcReduction="10000"/>
          </a:bodyPr>
          <a:lstStyle/>
          <a:p>
            <a:endParaRPr lang="en-GB" i="1" dirty="0" smtClean="0"/>
          </a:p>
          <a:p>
            <a:pPr marL="109728" indent="0">
              <a:buNone/>
            </a:pPr>
            <a:endParaRPr lang="en-GB" b="1" i="1" dirty="0" smtClean="0"/>
          </a:p>
          <a:p>
            <a:pPr marL="109728" indent="0">
              <a:buNone/>
            </a:pPr>
            <a:endParaRPr lang="en-GB" b="1" i="1" dirty="0"/>
          </a:p>
          <a:p>
            <a:pPr marL="109728" indent="0">
              <a:buNone/>
            </a:pPr>
            <a:endParaRPr lang="en-GB" b="1" i="1" dirty="0" smtClean="0"/>
          </a:p>
          <a:p>
            <a:pPr marL="109728" indent="0">
              <a:buNone/>
            </a:pPr>
            <a:endParaRPr lang="en-GB" b="1" i="1" dirty="0"/>
          </a:p>
          <a:p>
            <a:pPr marL="109728" indent="0">
              <a:buNone/>
            </a:pPr>
            <a:endParaRPr lang="en-GB" b="1" i="1" dirty="0" smtClean="0"/>
          </a:p>
          <a:p>
            <a:pPr marL="109728" indent="0">
              <a:buNone/>
            </a:pPr>
            <a:endParaRPr lang="en-GB" b="1" i="1" dirty="0" smtClean="0"/>
          </a:p>
          <a:p>
            <a:pPr marL="109728" indent="0">
              <a:buNone/>
            </a:pPr>
            <a:endParaRPr lang="en-GB" b="1" i="1" dirty="0"/>
          </a:p>
          <a:p>
            <a:pPr marL="109728" indent="0" algn="ctr">
              <a:buNone/>
            </a:pPr>
            <a:r>
              <a:rPr lang="en-GB" sz="3600" b="1" i="1" dirty="0" smtClean="0">
                <a:solidFill>
                  <a:schemeClr val="bg1"/>
                </a:solidFill>
              </a:rPr>
              <a:t>Not </a:t>
            </a:r>
            <a:r>
              <a:rPr lang="en-GB" sz="3600" b="1" i="1" dirty="0">
                <a:solidFill>
                  <a:schemeClr val="bg1"/>
                </a:solidFill>
              </a:rPr>
              <a:t>only is another world possible, </a:t>
            </a:r>
            <a:endParaRPr lang="en-GB" sz="3600" b="1" i="1" dirty="0" smtClean="0">
              <a:solidFill>
                <a:schemeClr val="bg1"/>
              </a:solidFill>
            </a:endParaRPr>
          </a:p>
          <a:p>
            <a:pPr marL="109728" indent="0" algn="ctr">
              <a:buNone/>
            </a:pPr>
            <a:r>
              <a:rPr lang="en-GB" sz="3600" b="1" i="1" dirty="0" smtClean="0">
                <a:solidFill>
                  <a:schemeClr val="bg1"/>
                </a:solidFill>
              </a:rPr>
              <a:t>she </a:t>
            </a:r>
            <a:r>
              <a:rPr lang="en-GB" sz="3600" b="1" i="1" dirty="0">
                <a:solidFill>
                  <a:schemeClr val="bg1"/>
                </a:solidFill>
              </a:rPr>
              <a:t>is on her way.  </a:t>
            </a:r>
            <a:endParaRPr lang="en-GB" sz="3600" b="1" i="1" dirty="0" smtClean="0">
              <a:solidFill>
                <a:schemeClr val="bg1"/>
              </a:solidFill>
            </a:endParaRPr>
          </a:p>
          <a:p>
            <a:pPr marL="109728" indent="0" algn="ctr">
              <a:buNone/>
            </a:pPr>
            <a:r>
              <a:rPr lang="en-GB" sz="3600" b="1" i="1" dirty="0" smtClean="0">
                <a:solidFill>
                  <a:schemeClr val="bg1"/>
                </a:solidFill>
              </a:rPr>
              <a:t>On </a:t>
            </a:r>
            <a:r>
              <a:rPr lang="en-GB" sz="3600" b="1" i="1" dirty="0">
                <a:solidFill>
                  <a:schemeClr val="bg1"/>
                </a:solidFill>
              </a:rPr>
              <a:t>a quiet day </a:t>
            </a:r>
            <a:endParaRPr lang="en-GB" sz="3600" b="1" i="1" dirty="0" smtClean="0">
              <a:solidFill>
                <a:schemeClr val="bg1"/>
              </a:solidFill>
            </a:endParaRPr>
          </a:p>
          <a:p>
            <a:pPr marL="109728" indent="0" algn="ctr">
              <a:buNone/>
            </a:pPr>
            <a:r>
              <a:rPr lang="en-GB" sz="3600" b="1" i="1" dirty="0" smtClean="0">
                <a:solidFill>
                  <a:schemeClr val="bg1"/>
                </a:solidFill>
              </a:rPr>
              <a:t>I </a:t>
            </a:r>
            <a:r>
              <a:rPr lang="en-GB" sz="3600" b="1" i="1" dirty="0">
                <a:solidFill>
                  <a:schemeClr val="bg1"/>
                </a:solidFill>
              </a:rPr>
              <a:t>can hear her breathing!</a:t>
            </a:r>
            <a:endParaRPr lang="en-NZ" sz="3600" b="1" dirty="0">
              <a:solidFill>
                <a:schemeClr val="bg1"/>
              </a:solidFill>
            </a:endParaRPr>
          </a:p>
          <a:p>
            <a:pPr marL="109728" indent="0">
              <a:buNone/>
            </a:pPr>
            <a:r>
              <a:rPr lang="en-GB" sz="2000" dirty="0" smtClean="0"/>
              <a:t>			</a:t>
            </a:r>
          </a:p>
          <a:p>
            <a:pPr marL="109728" indent="0">
              <a:buNone/>
            </a:pPr>
            <a:r>
              <a:rPr lang="en-GB" sz="2000" dirty="0"/>
              <a:t>	</a:t>
            </a:r>
            <a:r>
              <a:rPr lang="en-GB" sz="2000" dirty="0" smtClean="0"/>
              <a:t>		</a:t>
            </a:r>
            <a:r>
              <a:rPr lang="en-GB" sz="2000" b="1" dirty="0" err="1" smtClean="0">
                <a:solidFill>
                  <a:schemeClr val="bg1"/>
                </a:solidFill>
              </a:rPr>
              <a:t>Arundhati</a:t>
            </a:r>
            <a:r>
              <a:rPr lang="en-GB" sz="2000" b="1" dirty="0" smtClean="0">
                <a:solidFill>
                  <a:schemeClr val="bg1"/>
                </a:solidFill>
              </a:rPr>
              <a:t> </a:t>
            </a:r>
            <a:r>
              <a:rPr lang="en-GB" sz="2000" b="1" dirty="0">
                <a:solidFill>
                  <a:schemeClr val="bg1"/>
                </a:solidFill>
              </a:rPr>
              <a:t>Roy, </a:t>
            </a:r>
            <a:r>
              <a:rPr lang="en-GB" sz="2000" b="1" dirty="0" smtClean="0">
                <a:solidFill>
                  <a:schemeClr val="bg1"/>
                </a:solidFill>
              </a:rPr>
              <a:t>The </a:t>
            </a:r>
            <a:r>
              <a:rPr lang="en-GB" sz="2000" b="1" dirty="0">
                <a:solidFill>
                  <a:schemeClr val="bg1"/>
                </a:solidFill>
              </a:rPr>
              <a:t>God of Small Things </a:t>
            </a:r>
            <a:endParaRPr lang="en-NZ" sz="2000" b="1" dirty="0">
              <a:solidFill>
                <a:schemeClr val="bg1"/>
              </a:solidFill>
            </a:endParaRPr>
          </a:p>
        </p:txBody>
      </p:sp>
    </p:spTree>
    <p:extLst>
      <p:ext uri="{BB962C8B-B14F-4D97-AF65-F5344CB8AC3E}">
        <p14:creationId xmlns:p14="http://schemas.microsoft.com/office/powerpoint/2010/main" val="5951803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109728" indent="0" algn="just">
              <a:buNone/>
            </a:pPr>
            <a:r>
              <a:rPr lang="en-IE" dirty="0"/>
              <a:t>The trafficking of women and children, an abhorrent abuse of our time, has created new forms of slavery, affecting women from parts of Asia, and Eastern Europe as well!  Those who are most susceptible are women and girls from impoverished and low income households in rural areas and urban slums, especially women labourers or scavengers, and in other low status work and services. Ethnic minorities, indigenous people, hill tribes, refugees, and illegal migrants are also at risk, as are people who are illiterate of have limited education. </a:t>
            </a:r>
            <a:endParaRPr lang="en-NZ" dirty="0"/>
          </a:p>
        </p:txBody>
      </p:sp>
      <p:sp>
        <p:nvSpPr>
          <p:cNvPr id="3" name="Title 2"/>
          <p:cNvSpPr>
            <a:spLocks noGrp="1"/>
          </p:cNvSpPr>
          <p:nvPr>
            <p:ph type="title"/>
          </p:nvPr>
        </p:nvSpPr>
        <p:spPr/>
        <p:txBody>
          <a:bodyPr/>
          <a:lstStyle/>
          <a:p>
            <a:pPr algn="ctr"/>
            <a:r>
              <a:rPr lang="en-NZ" dirty="0" smtClean="0"/>
              <a:t>ANTI-TRAFFICKING</a:t>
            </a:r>
            <a:endParaRPr lang="en-NZ" dirty="0"/>
          </a:p>
        </p:txBody>
      </p:sp>
    </p:spTree>
    <p:extLst>
      <p:ext uri="{BB962C8B-B14F-4D97-AF65-F5344CB8AC3E}">
        <p14:creationId xmlns:p14="http://schemas.microsoft.com/office/powerpoint/2010/main" val="34612373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group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
          <p:cNvSpPr txBox="1">
            <a:spLocks noChangeArrowheads="1"/>
          </p:cNvSpPr>
          <p:nvPr/>
        </p:nvSpPr>
        <p:spPr bwMode="auto">
          <a:xfrm>
            <a:off x="683568" y="4797425"/>
            <a:ext cx="80648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Arial" charset="0"/>
                <a:ea typeface="MS Gothic" pitchFamily="49" charset="-128"/>
              </a:defRPr>
            </a:lvl1pPr>
            <a:lvl2pPr marL="742950" indent="-285750">
              <a:defRPr>
                <a:solidFill>
                  <a:schemeClr val="bg1"/>
                </a:solidFill>
                <a:latin typeface="Arial" charset="0"/>
                <a:ea typeface="MS Gothic" pitchFamily="49" charset="-128"/>
              </a:defRPr>
            </a:lvl2pPr>
            <a:lvl3pPr marL="1143000" indent="-228600">
              <a:defRPr>
                <a:solidFill>
                  <a:schemeClr val="bg1"/>
                </a:solidFill>
                <a:latin typeface="Arial" charset="0"/>
                <a:ea typeface="MS Gothic" pitchFamily="49" charset="-128"/>
              </a:defRPr>
            </a:lvl3pPr>
            <a:lvl4pPr marL="1600200" indent="-228600">
              <a:defRPr>
                <a:solidFill>
                  <a:schemeClr val="bg1"/>
                </a:solidFill>
                <a:latin typeface="Arial" charset="0"/>
                <a:ea typeface="MS Gothic" pitchFamily="49" charset="-128"/>
              </a:defRPr>
            </a:lvl4pPr>
            <a:lvl5pPr marL="2057400" indent="-228600">
              <a:defRPr>
                <a:solidFill>
                  <a:schemeClr val="bg1"/>
                </a:solidFill>
                <a:latin typeface="Arial" charset="0"/>
                <a:ea typeface="MS Gothic" pitchFamily="49" charset="-128"/>
              </a:defRPr>
            </a:lvl5pPr>
            <a:lvl6pPr marL="2514600" indent="-228600" defTabSz="449263" eaLnBrk="0" fontAlgn="base" hangingPunct="0">
              <a:lnSpc>
                <a:spcPct val="96000"/>
              </a:lnSpc>
              <a:spcBef>
                <a:spcPct val="0"/>
              </a:spcBef>
              <a:spcAft>
                <a:spcPct val="0"/>
              </a:spcAft>
              <a:buClr>
                <a:srgbClr val="FFFFFF"/>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lnSpc>
                <a:spcPct val="96000"/>
              </a:lnSpc>
              <a:spcBef>
                <a:spcPct val="0"/>
              </a:spcBef>
              <a:spcAft>
                <a:spcPct val="0"/>
              </a:spcAft>
              <a:buClr>
                <a:srgbClr val="FFFFFF"/>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lnSpc>
                <a:spcPct val="96000"/>
              </a:lnSpc>
              <a:spcBef>
                <a:spcPct val="0"/>
              </a:spcBef>
              <a:spcAft>
                <a:spcPct val="0"/>
              </a:spcAft>
              <a:buClr>
                <a:srgbClr val="FFFFFF"/>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lnSpc>
                <a:spcPct val="96000"/>
              </a:lnSpc>
              <a:spcBef>
                <a:spcPct val="0"/>
              </a:spcBef>
              <a:spcAft>
                <a:spcPct val="0"/>
              </a:spcAft>
              <a:buClr>
                <a:srgbClr val="FFFFFF"/>
              </a:buClr>
              <a:buSzPct val="100000"/>
              <a:buFont typeface="Arial" charset="0"/>
              <a:defRPr>
                <a:solidFill>
                  <a:schemeClr val="bg1"/>
                </a:solidFill>
                <a:latin typeface="Arial" charset="0"/>
                <a:ea typeface="MS Gothic" pitchFamily="49" charset="-128"/>
              </a:defRPr>
            </a:lvl9pPr>
          </a:lstStyle>
          <a:p>
            <a:pPr algn="ctr"/>
            <a:r>
              <a:rPr lang="es-ES_tradnl" sz="2800" b="1" dirty="0" err="1">
                <a:latin typeface="Calibri" pitchFamily="34" charset="0"/>
              </a:rPr>
              <a:t>There</a:t>
            </a:r>
            <a:r>
              <a:rPr lang="es-ES_tradnl" sz="2800" b="1" dirty="0">
                <a:latin typeface="Calibri" pitchFamily="34" charset="0"/>
              </a:rPr>
              <a:t> are </a:t>
            </a:r>
            <a:r>
              <a:rPr lang="es-ES_tradnl" sz="2800" b="1" dirty="0" err="1">
                <a:latin typeface="Calibri" pitchFamily="34" charset="0"/>
              </a:rPr>
              <a:t>currently</a:t>
            </a:r>
            <a:r>
              <a:rPr lang="es-ES_tradnl" sz="2800" b="1" dirty="0">
                <a:latin typeface="Calibri" pitchFamily="34" charset="0"/>
              </a:rPr>
              <a:t> 25 </a:t>
            </a:r>
            <a:r>
              <a:rPr lang="es-ES_tradnl" sz="2800" b="1" dirty="0" err="1">
                <a:latin typeface="Calibri" pitchFamily="34" charset="0"/>
              </a:rPr>
              <a:t>missionaries</a:t>
            </a:r>
            <a:r>
              <a:rPr lang="es-ES_tradnl" sz="2800" b="1" dirty="0">
                <a:latin typeface="Calibri" pitchFamily="34" charset="0"/>
              </a:rPr>
              <a:t> in SSS </a:t>
            </a:r>
            <a:r>
              <a:rPr lang="es-ES_tradnl" sz="2800" b="1" dirty="0" err="1">
                <a:latin typeface="Calibri" pitchFamily="34" charset="0"/>
              </a:rPr>
              <a:t>from</a:t>
            </a:r>
            <a:r>
              <a:rPr lang="es-ES_tradnl" sz="2800" b="1" dirty="0">
                <a:latin typeface="Calibri" pitchFamily="34" charset="0"/>
              </a:rPr>
              <a:t> 16 </a:t>
            </a:r>
            <a:r>
              <a:rPr lang="es-ES_tradnl" sz="2800" b="1" dirty="0" err="1">
                <a:latin typeface="Calibri" pitchFamily="34" charset="0"/>
              </a:rPr>
              <a:t>different</a:t>
            </a:r>
            <a:r>
              <a:rPr lang="es-ES_tradnl" sz="2800" b="1" dirty="0">
                <a:latin typeface="Calibri" pitchFamily="34" charset="0"/>
              </a:rPr>
              <a:t> </a:t>
            </a:r>
            <a:r>
              <a:rPr lang="es-ES_tradnl" sz="2800" b="1" dirty="0" err="1">
                <a:latin typeface="Calibri" pitchFamily="34" charset="0"/>
              </a:rPr>
              <a:t>religious</a:t>
            </a:r>
            <a:r>
              <a:rPr lang="es-ES_tradnl" sz="2800" b="1" dirty="0">
                <a:latin typeface="Calibri" pitchFamily="34" charset="0"/>
              </a:rPr>
              <a:t> </a:t>
            </a:r>
            <a:r>
              <a:rPr lang="es-ES_tradnl" sz="2800" b="1" dirty="0" err="1">
                <a:latin typeface="Calibri" pitchFamily="34" charset="0"/>
              </a:rPr>
              <a:t>orders</a:t>
            </a:r>
            <a:r>
              <a:rPr lang="es-ES_tradnl" sz="2800" b="1" dirty="0">
                <a:latin typeface="Calibri" pitchFamily="34" charset="0"/>
              </a:rPr>
              <a:t> and 14 </a:t>
            </a:r>
            <a:r>
              <a:rPr lang="es-ES_tradnl" sz="2800" b="1" dirty="0" err="1">
                <a:latin typeface="Calibri" pitchFamily="34" charset="0"/>
              </a:rPr>
              <a:t>nationalities</a:t>
            </a:r>
            <a:endParaRPr lang="es-ES_tradnl" sz="2800" b="1" dirty="0">
              <a:latin typeface="Calibri" pitchFamily="34" charset="0"/>
            </a:endParaRPr>
          </a:p>
          <a:p>
            <a:pPr algn="ctr"/>
            <a:r>
              <a:rPr lang="es-ES_tradnl" sz="2800" b="1" dirty="0" err="1">
                <a:latin typeface="Calibri" pitchFamily="34" charset="0"/>
              </a:rPr>
              <a:t>There</a:t>
            </a:r>
            <a:r>
              <a:rPr lang="es-ES_tradnl" sz="2800" b="1" dirty="0">
                <a:latin typeface="Calibri" pitchFamily="34" charset="0"/>
              </a:rPr>
              <a:t> are </a:t>
            </a:r>
            <a:r>
              <a:rPr lang="es-ES_tradnl" sz="2800" b="1" dirty="0" err="1">
                <a:latin typeface="Calibri" pitchFamily="34" charset="0"/>
              </a:rPr>
              <a:t>also</a:t>
            </a:r>
            <a:r>
              <a:rPr lang="es-ES_tradnl" sz="2800" b="1" dirty="0">
                <a:latin typeface="Calibri" pitchFamily="34" charset="0"/>
              </a:rPr>
              <a:t> 2 </a:t>
            </a:r>
            <a:r>
              <a:rPr lang="es-ES_tradnl" sz="2800" b="1" dirty="0" err="1">
                <a:latin typeface="Calibri" pitchFamily="34" charset="0"/>
              </a:rPr>
              <a:t>participants</a:t>
            </a:r>
            <a:r>
              <a:rPr lang="es-ES_tradnl" sz="2800" b="1" dirty="0">
                <a:latin typeface="Calibri" pitchFamily="34" charset="0"/>
              </a:rPr>
              <a:t> </a:t>
            </a:r>
            <a:r>
              <a:rPr lang="es-ES_tradnl" sz="2800" b="1" dirty="0" err="1">
                <a:latin typeface="Calibri" pitchFamily="34" charset="0"/>
              </a:rPr>
              <a:t>from</a:t>
            </a:r>
            <a:r>
              <a:rPr lang="es-ES_tradnl" sz="2800" b="1" dirty="0">
                <a:latin typeface="Calibri" pitchFamily="34" charset="0"/>
              </a:rPr>
              <a:t> VMM (</a:t>
            </a:r>
            <a:r>
              <a:rPr lang="es-ES_tradnl" sz="2800" b="1" dirty="0" err="1">
                <a:latin typeface="Calibri" pitchFamily="34" charset="0"/>
              </a:rPr>
              <a:t>Ireland</a:t>
            </a:r>
            <a:r>
              <a:rPr lang="es-ES_tradnl" sz="2800" b="1" dirty="0">
                <a:latin typeface="Calibri" pitchFamily="34" charset="0"/>
              </a:rPr>
              <a:t>) </a:t>
            </a:r>
          </a:p>
        </p:txBody>
      </p:sp>
      <p:sp>
        <p:nvSpPr>
          <p:cNvPr id="2" name="TextBox 1"/>
          <p:cNvSpPr txBox="1"/>
          <p:nvPr/>
        </p:nvSpPr>
        <p:spPr>
          <a:xfrm>
            <a:off x="899592" y="188640"/>
            <a:ext cx="7201421" cy="584775"/>
          </a:xfrm>
          <a:prstGeom prst="rect">
            <a:avLst/>
          </a:prstGeom>
          <a:noFill/>
        </p:spPr>
        <p:txBody>
          <a:bodyPr wrap="square" rtlCol="0">
            <a:spAutoFit/>
          </a:bodyPr>
          <a:lstStyle/>
          <a:p>
            <a:pPr algn="ctr"/>
            <a:r>
              <a:rPr lang="en-NZ" sz="3200" b="1" dirty="0" smtClean="0">
                <a:solidFill>
                  <a:schemeClr val="bg1"/>
                </a:solidFill>
              </a:rPr>
              <a:t>SOLIDARITY WITH SOUTH SUDAN</a:t>
            </a:r>
            <a:endParaRPr lang="en-NZ" sz="3200" b="1" dirty="0">
              <a:solidFill>
                <a:schemeClr val="bg1"/>
              </a:solidFill>
            </a:endParaRPr>
          </a:p>
        </p:txBody>
      </p:sp>
    </p:spTree>
    <p:extLst>
      <p:ext uri="{BB962C8B-B14F-4D97-AF65-F5344CB8AC3E}">
        <p14:creationId xmlns:p14="http://schemas.microsoft.com/office/powerpoint/2010/main" val="29976384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data\My Pictures\EGC and Sudan 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029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NZ"/>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89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901111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endParaRPr lang="en-IE" dirty="0" smtClean="0"/>
          </a:p>
          <a:p>
            <a:pPr marL="109728" indent="0" algn="just">
              <a:buNone/>
            </a:pPr>
            <a:r>
              <a:rPr lang="en-IE" dirty="0" smtClean="0"/>
              <a:t>These </a:t>
            </a:r>
            <a:r>
              <a:rPr lang="en-IE" dirty="0"/>
              <a:t>missionary men and women from many nations are courageous and committed.  This ground-breaking initiative on the part of the UISG and USG, at the request of the Bishops of South Sudan, is an enormous contribution towards reconstruction of a new country and society.  It is also imaging new approaches to mission among religious and lay volunteers.  </a:t>
            </a:r>
            <a:endParaRPr lang="en-NZ" dirty="0"/>
          </a:p>
          <a:p>
            <a:pPr marL="109728" indent="0" algn="just">
              <a:buNone/>
            </a:pPr>
            <a:endParaRPr lang="en-NZ" dirty="0"/>
          </a:p>
        </p:txBody>
      </p:sp>
      <p:sp>
        <p:nvSpPr>
          <p:cNvPr id="3" name="Title 2"/>
          <p:cNvSpPr>
            <a:spLocks noGrp="1"/>
          </p:cNvSpPr>
          <p:nvPr>
            <p:ph type="title"/>
          </p:nvPr>
        </p:nvSpPr>
        <p:spPr/>
        <p:txBody>
          <a:bodyPr>
            <a:normAutofit fontScale="90000"/>
          </a:bodyPr>
          <a:lstStyle/>
          <a:p>
            <a:pPr algn="ctr"/>
            <a:r>
              <a:rPr lang="en-NZ" dirty="0" smtClean="0"/>
              <a:t>SOLIDARITY WITH SOUTH SUDAN  (SSS)</a:t>
            </a:r>
            <a:endParaRPr lang="en-NZ" dirty="0"/>
          </a:p>
        </p:txBody>
      </p:sp>
    </p:spTree>
    <p:extLst>
      <p:ext uri="{BB962C8B-B14F-4D97-AF65-F5344CB8AC3E}">
        <p14:creationId xmlns:p14="http://schemas.microsoft.com/office/powerpoint/2010/main" val="5785277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90336" y="2827715"/>
            <a:ext cx="4847046" cy="36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751"/>
            <a:ext cx="4290336" cy="572044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290336" y="188640"/>
            <a:ext cx="4853663" cy="2677656"/>
          </a:xfrm>
          <a:prstGeom prst="rect">
            <a:avLst/>
          </a:prstGeom>
          <a:noFill/>
        </p:spPr>
        <p:txBody>
          <a:bodyPr wrap="square" rtlCol="0">
            <a:spAutoFit/>
          </a:bodyPr>
          <a:lstStyle/>
          <a:p>
            <a:pPr algn="ctr"/>
            <a:r>
              <a:rPr lang="en-NZ" sz="2800" b="1" dirty="0" smtClean="0"/>
              <a:t>Sacred Heart College </a:t>
            </a:r>
            <a:r>
              <a:rPr lang="en-NZ" sz="2800" b="1" dirty="0" err="1" smtClean="0"/>
              <a:t>Oakleigh</a:t>
            </a:r>
            <a:r>
              <a:rPr lang="en-NZ" sz="2800" b="1" dirty="0" smtClean="0"/>
              <a:t>, Melbourne:  Partnership with Notre Dame Hostel for Manobo Girls, </a:t>
            </a:r>
            <a:r>
              <a:rPr lang="en-NZ" sz="2800" b="1" dirty="0" err="1" smtClean="0"/>
              <a:t>Kulaman</a:t>
            </a:r>
            <a:r>
              <a:rPr lang="en-NZ" sz="2800" b="1" dirty="0" smtClean="0"/>
              <a:t> Southern Philippines</a:t>
            </a:r>
            <a:endParaRPr lang="en-NZ" sz="2800" b="1" dirty="0"/>
          </a:p>
        </p:txBody>
      </p:sp>
    </p:spTree>
    <p:extLst>
      <p:ext uri="{BB962C8B-B14F-4D97-AF65-F5344CB8AC3E}">
        <p14:creationId xmlns:p14="http://schemas.microsoft.com/office/powerpoint/2010/main" val="18112425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oodlawnchurch.net/images/missi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11995"/>
            <a:ext cx="6552728" cy="662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7921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data\My Pictures\Adobe\Digital Camera Photos\2006-12-28-1140-17\DSC003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963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268760"/>
            <a:ext cx="8445624" cy="4525963"/>
          </a:xfrm>
        </p:spPr>
        <p:txBody>
          <a:bodyPr>
            <a:normAutofit lnSpcReduction="10000"/>
          </a:bodyPr>
          <a:lstStyle/>
          <a:p>
            <a:r>
              <a:rPr lang="en-IE" dirty="0" smtClean="0"/>
              <a:t>Wherever </a:t>
            </a:r>
            <a:r>
              <a:rPr lang="en-IE" dirty="0"/>
              <a:t>we are engaged in mission today, locally or internationally, the context is multicultural. </a:t>
            </a:r>
            <a:endParaRPr lang="en-IE" dirty="0" smtClean="0"/>
          </a:p>
          <a:p>
            <a:endParaRPr lang="en-IE" dirty="0"/>
          </a:p>
          <a:p>
            <a:r>
              <a:rPr lang="en-IE" dirty="0"/>
              <a:t>In our communities the ideal we strive for is to nurture relationships that are life-giving and based on a spirit of </a:t>
            </a:r>
            <a:endParaRPr lang="en-IE" dirty="0" smtClean="0"/>
          </a:p>
          <a:p>
            <a:r>
              <a:rPr lang="en-IE" dirty="0" smtClean="0"/>
              <a:t>trust</a:t>
            </a:r>
            <a:r>
              <a:rPr lang="en-IE" dirty="0"/>
              <a:t>, cultural </a:t>
            </a:r>
            <a:endParaRPr lang="en-IE" dirty="0" smtClean="0"/>
          </a:p>
          <a:p>
            <a:r>
              <a:rPr lang="en-IE" dirty="0" smtClean="0"/>
              <a:t>sensitivity</a:t>
            </a:r>
            <a:r>
              <a:rPr lang="en-IE" dirty="0"/>
              <a:t>, mutual </a:t>
            </a:r>
            <a:endParaRPr lang="en-IE" dirty="0" smtClean="0"/>
          </a:p>
          <a:p>
            <a:r>
              <a:rPr lang="en-IE" dirty="0" smtClean="0"/>
              <a:t>respect</a:t>
            </a:r>
            <a:r>
              <a:rPr lang="en-IE" dirty="0"/>
              <a:t>, appreciation </a:t>
            </a:r>
            <a:endParaRPr lang="en-IE" dirty="0" smtClean="0"/>
          </a:p>
          <a:p>
            <a:r>
              <a:rPr lang="en-IE" dirty="0" smtClean="0"/>
              <a:t>and </a:t>
            </a:r>
            <a:r>
              <a:rPr lang="en-IE" dirty="0"/>
              <a:t>encouragement.  </a:t>
            </a:r>
            <a:endParaRPr lang="en-NZ" dirty="0"/>
          </a:p>
          <a:p>
            <a:endParaRPr lang="en-NZ" dirty="0"/>
          </a:p>
        </p:txBody>
      </p:sp>
      <p:sp>
        <p:nvSpPr>
          <p:cNvPr id="3" name="Title 2"/>
          <p:cNvSpPr>
            <a:spLocks noGrp="1"/>
          </p:cNvSpPr>
          <p:nvPr>
            <p:ph type="title"/>
          </p:nvPr>
        </p:nvSpPr>
        <p:spPr/>
        <p:txBody>
          <a:bodyPr/>
          <a:lstStyle/>
          <a:p>
            <a:pPr algn="ctr"/>
            <a:r>
              <a:rPr lang="en-NZ" b="0" dirty="0" smtClean="0"/>
              <a:t>Multicultural Communities</a:t>
            </a:r>
            <a:endParaRPr lang="en-NZ" b="0"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699030"/>
            <a:ext cx="4211959" cy="315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5943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ogetheragainstviolence.files.wordpress.com/2012/02/hands-crop.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301"/>
            <a:ext cx="7795414" cy="686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579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109728" indent="0" algn="just">
              <a:buNone/>
            </a:pPr>
            <a:r>
              <a:rPr lang="en-GB" sz="4000" dirty="0" smtClean="0"/>
              <a:t>“</a:t>
            </a:r>
            <a:r>
              <a:rPr lang="en-IE" sz="4000" i="1" dirty="0"/>
              <a:t>Today amid so much darkness we need to see the light of hope and to be men and women who bring hope to others</a:t>
            </a:r>
            <a:r>
              <a:rPr lang="en-IE" sz="4000" dirty="0"/>
              <a:t>,' he said. </a:t>
            </a:r>
            <a:r>
              <a:rPr lang="en-IE" sz="4000" i="1" dirty="0"/>
              <a:t>'To protect creation, to protect every man and every woman, to look upon them with tenderness and love, is to open up a horizon of hope.</a:t>
            </a:r>
            <a:r>
              <a:rPr lang="en-IE" sz="4000" dirty="0"/>
              <a:t>”  </a:t>
            </a:r>
            <a:endParaRPr lang="en-IE" sz="4000" dirty="0" smtClean="0"/>
          </a:p>
          <a:p>
            <a:pPr marL="109728" indent="0">
              <a:buNone/>
            </a:pPr>
            <a:r>
              <a:rPr lang="en-GB" sz="2000" dirty="0" smtClean="0"/>
              <a:t>	</a:t>
            </a:r>
          </a:p>
          <a:p>
            <a:pPr marL="109728" indent="0">
              <a:buNone/>
            </a:pPr>
            <a:r>
              <a:rPr lang="en-GB" sz="2000" dirty="0"/>
              <a:t>	</a:t>
            </a:r>
            <a:r>
              <a:rPr lang="en-GB" sz="2000" dirty="0" smtClean="0"/>
              <a:t>Pope Francis, </a:t>
            </a:r>
            <a:r>
              <a:rPr lang="en-GB" sz="2000" dirty="0"/>
              <a:t>inaugural Mass in St Peter’s Square on 19 March</a:t>
            </a:r>
            <a:endParaRPr lang="en-NZ" sz="2000" dirty="0"/>
          </a:p>
          <a:p>
            <a:endParaRPr lang="en-NZ" dirty="0"/>
          </a:p>
        </p:txBody>
      </p:sp>
    </p:spTree>
    <p:extLst>
      <p:ext uri="{BB962C8B-B14F-4D97-AF65-F5344CB8AC3E}">
        <p14:creationId xmlns:p14="http://schemas.microsoft.com/office/powerpoint/2010/main" val="40641286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7944" y="1268760"/>
            <a:ext cx="4896544" cy="4525963"/>
          </a:xfrm>
        </p:spPr>
        <p:txBody>
          <a:bodyPr>
            <a:noAutofit/>
          </a:bodyPr>
          <a:lstStyle/>
          <a:p>
            <a:pPr marL="109728" indent="0">
              <a:buNone/>
            </a:pPr>
            <a:r>
              <a:rPr lang="en-IE" sz="2800" dirty="0"/>
              <a:t>What has been extraordinary is the unanimity of thought and expression coming from such amazingly diverse experience!  It has </a:t>
            </a:r>
            <a:r>
              <a:rPr lang="en-IE" sz="2800" dirty="0" smtClean="0"/>
              <a:t>been </a:t>
            </a:r>
            <a:r>
              <a:rPr lang="en-IE" sz="2800" dirty="0"/>
              <a:t>a moment of grace, a maturing of respect for the </a:t>
            </a:r>
            <a:r>
              <a:rPr lang="en-IE" sz="2800" dirty="0" smtClean="0"/>
              <a:t>other, a </a:t>
            </a:r>
            <a:r>
              <a:rPr lang="en-IE" sz="2800" dirty="0"/>
              <a:t>blossoming of community relationships, as well as a renewed passion for mission. </a:t>
            </a:r>
            <a:endParaRPr lang="en-NZ" sz="2800" dirty="0"/>
          </a:p>
        </p:txBody>
      </p:sp>
      <p:sp>
        <p:nvSpPr>
          <p:cNvPr id="3" name="Title 2"/>
          <p:cNvSpPr>
            <a:spLocks noGrp="1"/>
          </p:cNvSpPr>
          <p:nvPr>
            <p:ph type="title"/>
          </p:nvPr>
        </p:nvSpPr>
        <p:spPr/>
        <p:txBody>
          <a:bodyPr/>
          <a:lstStyle/>
          <a:p>
            <a:r>
              <a:rPr lang="en-NZ" dirty="0" smtClean="0"/>
              <a:t>Rewriting Constitutions</a:t>
            </a:r>
            <a:endParaRPr lang="en-NZ"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9225" t="1363" b="5469"/>
          <a:stretch>
            <a:fillRect/>
          </a:stretch>
        </p:blipFill>
        <p:spPr bwMode="auto">
          <a:xfrm>
            <a:off x="179512" y="2178077"/>
            <a:ext cx="3862037" cy="297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896620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NZ" dirty="0" smtClean="0"/>
              <a:t>Stewarding Resources</a:t>
            </a:r>
          </a:p>
          <a:p>
            <a:r>
              <a:rPr lang="en-NZ" dirty="0" smtClean="0"/>
              <a:t>Complex financial challenges</a:t>
            </a:r>
          </a:p>
          <a:p>
            <a:r>
              <a:rPr lang="en-NZ" dirty="0" smtClean="0"/>
              <a:t>Strategic Planning</a:t>
            </a:r>
          </a:p>
          <a:p>
            <a:r>
              <a:rPr lang="en-NZ" dirty="0" smtClean="0"/>
              <a:t>Best Practice </a:t>
            </a:r>
          </a:p>
          <a:p>
            <a:r>
              <a:rPr lang="en-NZ" dirty="0" smtClean="0"/>
              <a:t>Belief in Divine Providence!</a:t>
            </a:r>
          </a:p>
          <a:p>
            <a:endParaRPr lang="en-NZ" dirty="0"/>
          </a:p>
          <a:p>
            <a:pPr marL="109728" indent="0" algn="just">
              <a:buNone/>
            </a:pPr>
            <a:r>
              <a:rPr lang="en-IE" i="1" dirty="0" smtClean="0"/>
              <a:t>“We </a:t>
            </a:r>
            <a:r>
              <a:rPr lang="en-IE" i="1" dirty="0"/>
              <a:t>recognize that humans do not so much think their way into new ways of living, but live their way into new ways of thinking and creating! </a:t>
            </a:r>
            <a:r>
              <a:rPr lang="en-IE" i="1" dirty="0" smtClean="0"/>
              <a:t>“              		</a:t>
            </a:r>
            <a:r>
              <a:rPr lang="en-IE" sz="2000" dirty="0" smtClean="0"/>
              <a:t>We Are One, We Are Love</a:t>
            </a:r>
          </a:p>
          <a:p>
            <a:pPr marL="109728" indent="0" algn="just">
              <a:buNone/>
            </a:pPr>
            <a:r>
              <a:rPr lang="en-IE" sz="2000" i="1" dirty="0"/>
              <a:t>	</a:t>
            </a:r>
            <a:r>
              <a:rPr lang="en-IE" sz="2000" i="1" dirty="0" smtClean="0"/>
              <a:t>			RNDM 2008 Chapter Document </a:t>
            </a:r>
            <a:endParaRPr lang="en-NZ" i="1" dirty="0" smtClean="0"/>
          </a:p>
          <a:p>
            <a:pPr lvl="8"/>
            <a:endParaRPr lang="en-NZ" dirty="0" smtClean="0"/>
          </a:p>
          <a:p>
            <a:endParaRPr lang="en-NZ" dirty="0" smtClean="0"/>
          </a:p>
          <a:p>
            <a:endParaRPr lang="en-NZ" dirty="0"/>
          </a:p>
        </p:txBody>
      </p:sp>
      <p:sp>
        <p:nvSpPr>
          <p:cNvPr id="3" name="Title 2"/>
          <p:cNvSpPr>
            <a:spLocks noGrp="1"/>
          </p:cNvSpPr>
          <p:nvPr>
            <p:ph type="title"/>
          </p:nvPr>
        </p:nvSpPr>
        <p:spPr/>
        <p:txBody>
          <a:bodyPr/>
          <a:lstStyle/>
          <a:p>
            <a:r>
              <a:rPr lang="en-NZ" dirty="0" smtClean="0"/>
              <a:t>Professionalism</a:t>
            </a:r>
            <a:endParaRPr lang="en-NZ" dirty="0"/>
          </a:p>
        </p:txBody>
      </p:sp>
    </p:spTree>
    <p:extLst>
      <p:ext uri="{BB962C8B-B14F-4D97-AF65-F5344CB8AC3E}">
        <p14:creationId xmlns:p14="http://schemas.microsoft.com/office/powerpoint/2010/main" val="37738841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loveandlightportal.files.wordpress.com/2012/05/galactic-fractals-04.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30" r="7328"/>
          <a:stretch/>
        </p:blipFill>
        <p:spPr bwMode="auto">
          <a:xfrm>
            <a:off x="0" y="13645"/>
            <a:ext cx="9261634" cy="684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0552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rlhomoeoherbal.com/product/DANDYLI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0" y="0"/>
            <a:ext cx="6917974" cy="68829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92280" y="908720"/>
            <a:ext cx="1944216" cy="5262979"/>
          </a:xfrm>
          <a:prstGeom prst="rect">
            <a:avLst/>
          </a:prstGeom>
          <a:noFill/>
        </p:spPr>
        <p:txBody>
          <a:bodyPr wrap="square" rtlCol="0">
            <a:spAutoFit/>
          </a:bodyPr>
          <a:lstStyle/>
          <a:p>
            <a:pPr algn="ctr"/>
            <a:r>
              <a:rPr lang="en-IE" sz="2400" b="1" dirty="0" smtClean="0"/>
              <a:t>Human beings do not so much think their way into new ways of living but live their way into new ways of thinking and creating</a:t>
            </a:r>
            <a:endParaRPr lang="en-IE" sz="2400" b="1" dirty="0"/>
          </a:p>
        </p:txBody>
      </p:sp>
    </p:spTree>
    <p:extLst>
      <p:ext uri="{BB962C8B-B14F-4D97-AF65-F5344CB8AC3E}">
        <p14:creationId xmlns:p14="http://schemas.microsoft.com/office/powerpoint/2010/main" val="16732262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http://www.yorubagirldancing.com/wp-content/uploads/2011/02/Candle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840"/>
            <a:ext cx="9238931" cy="693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3147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007" y="3156615"/>
            <a:ext cx="4509993" cy="36969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ontent Placeholder 1"/>
          <p:cNvSpPr>
            <a:spLocks noGrp="1"/>
          </p:cNvSpPr>
          <p:nvPr>
            <p:ph idx="1"/>
          </p:nvPr>
        </p:nvSpPr>
        <p:spPr/>
        <p:txBody>
          <a:bodyPr>
            <a:normAutofit/>
          </a:bodyPr>
          <a:lstStyle/>
          <a:p>
            <a:r>
              <a:rPr lang="en-NZ" sz="2400" b="1" dirty="0" smtClean="0"/>
              <a:t>Reluctance </a:t>
            </a:r>
            <a:r>
              <a:rPr lang="en-NZ" sz="2400" b="1" dirty="0" smtClean="0"/>
              <a:t>to accept leadership</a:t>
            </a:r>
          </a:p>
          <a:p>
            <a:r>
              <a:rPr lang="en-NZ" sz="2400" b="1" dirty="0" smtClean="0"/>
              <a:t>Fear of unknown (or known!)</a:t>
            </a:r>
          </a:p>
          <a:p>
            <a:r>
              <a:rPr lang="en-NZ" sz="2400" b="1" dirty="0" smtClean="0"/>
              <a:t>Loss of meaningful ministry</a:t>
            </a:r>
          </a:p>
          <a:p>
            <a:r>
              <a:rPr lang="en-NZ" sz="2400" b="1" dirty="0" smtClean="0"/>
              <a:t>Difficulties in moving back into ministry after terms of leadership</a:t>
            </a:r>
          </a:p>
          <a:p>
            <a:r>
              <a:rPr lang="en-NZ" sz="2400" b="1" dirty="0" smtClean="0"/>
              <a:t>Too “young”</a:t>
            </a:r>
          </a:p>
          <a:p>
            <a:r>
              <a:rPr lang="en-NZ" sz="2400" b="1" dirty="0" smtClean="0"/>
              <a:t>Too “old”</a:t>
            </a:r>
          </a:p>
          <a:p>
            <a:endParaRPr lang="en-NZ" dirty="0"/>
          </a:p>
        </p:txBody>
      </p:sp>
      <p:sp>
        <p:nvSpPr>
          <p:cNvPr id="3" name="Title 2"/>
          <p:cNvSpPr>
            <a:spLocks noGrp="1"/>
          </p:cNvSpPr>
          <p:nvPr>
            <p:ph type="title"/>
          </p:nvPr>
        </p:nvSpPr>
        <p:spPr>
          <a:xfrm>
            <a:off x="611560" y="188640"/>
            <a:ext cx="8229600" cy="1143000"/>
          </a:xfrm>
        </p:spPr>
        <p:txBody>
          <a:bodyPr/>
          <a:lstStyle/>
          <a:p>
            <a:pPr algn="ctr"/>
            <a:r>
              <a:rPr lang="en-NZ" dirty="0" smtClean="0"/>
              <a:t>Preparation for Leadership </a:t>
            </a:r>
            <a:endParaRPr lang="en-NZ" dirty="0"/>
          </a:p>
        </p:txBody>
      </p:sp>
    </p:spTree>
    <p:extLst>
      <p:ext uri="{BB962C8B-B14F-4D97-AF65-F5344CB8AC3E}">
        <p14:creationId xmlns:p14="http://schemas.microsoft.com/office/powerpoint/2010/main" val="9813778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569" y="260648"/>
            <a:ext cx="8856984" cy="4525963"/>
          </a:xfrm>
        </p:spPr>
        <p:txBody>
          <a:bodyPr>
            <a:normAutofit/>
          </a:bodyPr>
          <a:lstStyle/>
          <a:p>
            <a:pPr marL="109728" indent="0" algn="ctr">
              <a:buNone/>
            </a:pPr>
            <a:endParaRPr lang="en-IE" sz="2400" dirty="0" smtClean="0"/>
          </a:p>
          <a:p>
            <a:pPr marL="109728" indent="0" algn="ctr">
              <a:buNone/>
            </a:pPr>
            <a:r>
              <a:rPr lang="en-IE" sz="2400" dirty="0" smtClean="0"/>
              <a:t>Leaders </a:t>
            </a:r>
            <a:r>
              <a:rPr lang="en-IE" sz="2400" dirty="0"/>
              <a:t>are expected to be superhuman perfect people!  An impossible dream!  Leaders must be dreamers, visionaries, diplomats, counsellors, strategists, teachers, confessors, healers and managers!  They have to multi-task and keep a thousand and one things before their mind.  They need good memories to remember names, faces, places of mission, and be able to forget personal hurts conflicts and betrayals sometimes! </a:t>
            </a:r>
            <a:endParaRPr lang="en-NZ" sz="2400" dirty="0"/>
          </a:p>
        </p:txBody>
      </p:sp>
      <p:pic>
        <p:nvPicPr>
          <p:cNvPr id="13314" name="Picture 2" descr="http://fc00.deviantart.net/fs70/f/2010/067/0/9/Coloured_Stones_I_by_somadjinn.jpg"/>
          <p:cNvPicPr>
            <a:picLocks noChangeAspect="1" noChangeArrowheads="1"/>
          </p:cNvPicPr>
          <p:nvPr/>
        </p:nvPicPr>
        <p:blipFill rotWithShape="1">
          <a:blip r:embed="rId2">
            <a:extLst>
              <a:ext uri="{28A0092B-C50C-407E-A947-70E740481C1C}">
                <a14:useLocalDpi xmlns:a14="http://schemas.microsoft.com/office/drawing/2010/main" val="0"/>
              </a:ext>
            </a:extLst>
          </a:blip>
          <a:srcRect b="51751"/>
          <a:stretch/>
        </p:blipFill>
        <p:spPr bwMode="auto">
          <a:xfrm>
            <a:off x="1" y="3916735"/>
            <a:ext cx="9144000" cy="294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7445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IE" dirty="0"/>
              <a:t>They must be sensitive and compassionate, have broad shoulders to accept criticism, cope with confrontation, and be willing to try and resolve conflicts.  They need a sense of humour and be able to laugh at themselves!  They must take courageous and unpopular decisions, and be ready to stand by them.  There will be times when they have to let go an idea they hold dearly, or they may be obliged to compromise for the sake of a greater good! </a:t>
            </a:r>
            <a:endParaRPr lang="en-NZ" dirty="0"/>
          </a:p>
        </p:txBody>
      </p:sp>
    </p:spTree>
    <p:extLst>
      <p:ext uri="{BB962C8B-B14F-4D97-AF65-F5344CB8AC3E}">
        <p14:creationId xmlns:p14="http://schemas.microsoft.com/office/powerpoint/2010/main" val="29788344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404664"/>
            <a:ext cx="8229600" cy="5616624"/>
          </a:xfrm>
        </p:spPr>
        <p:txBody>
          <a:bodyPr>
            <a:normAutofit fontScale="92500" lnSpcReduction="20000"/>
          </a:bodyPr>
          <a:lstStyle/>
          <a:p>
            <a:pPr marL="109728" indent="0">
              <a:buNone/>
            </a:pPr>
            <a:r>
              <a:rPr lang="en-IE" dirty="0"/>
              <a:t>They will know moments of overwhelming joy and a sense of accomplishment.  But they will also experience corresponding moments of great loss, loneliness and desolation.  Friends may not always stand alongside them.  They will become discouraged and disillusioned.  They will please some of the people some of the time, but definitely not all of the people all of the time.  </a:t>
            </a:r>
            <a:endParaRPr lang="en-IE" dirty="0" smtClean="0"/>
          </a:p>
          <a:p>
            <a:pPr marL="109728" indent="0">
              <a:buNone/>
            </a:pPr>
            <a:endParaRPr lang="en-IE" dirty="0" smtClean="0"/>
          </a:p>
          <a:p>
            <a:pPr marL="109728" indent="0">
              <a:buNone/>
            </a:pPr>
            <a:r>
              <a:rPr lang="en-IE" dirty="0" smtClean="0"/>
              <a:t>They </a:t>
            </a:r>
            <a:r>
              <a:rPr lang="en-IE" dirty="0"/>
              <a:t>need gifts of </a:t>
            </a:r>
            <a:endParaRPr lang="en-IE" dirty="0" smtClean="0"/>
          </a:p>
          <a:p>
            <a:pPr marL="109728" indent="0">
              <a:buNone/>
            </a:pPr>
            <a:r>
              <a:rPr lang="en-IE" dirty="0"/>
              <a:t> </a:t>
            </a:r>
            <a:r>
              <a:rPr lang="en-IE" dirty="0" smtClean="0"/>
              <a:t>inner </a:t>
            </a:r>
            <a:r>
              <a:rPr lang="en-IE" dirty="0"/>
              <a:t>strength and </a:t>
            </a:r>
            <a:endParaRPr lang="en-IE" dirty="0" smtClean="0"/>
          </a:p>
          <a:p>
            <a:pPr marL="109728" indent="0">
              <a:buNone/>
            </a:pPr>
            <a:r>
              <a:rPr lang="en-IE" dirty="0" smtClean="0"/>
              <a:t> resilience</a:t>
            </a:r>
            <a:r>
              <a:rPr lang="en-IE" dirty="0"/>
              <a:t>, humility </a:t>
            </a:r>
            <a:endParaRPr lang="en-IE" dirty="0" smtClean="0"/>
          </a:p>
          <a:p>
            <a:pPr marL="109728" indent="0">
              <a:buNone/>
            </a:pPr>
            <a:r>
              <a:rPr lang="en-IE" dirty="0" smtClean="0"/>
              <a:t> and </a:t>
            </a:r>
            <a:r>
              <a:rPr lang="en-IE" dirty="0"/>
              <a:t>simplicity, the </a:t>
            </a:r>
            <a:endParaRPr lang="en-IE" dirty="0" smtClean="0"/>
          </a:p>
          <a:p>
            <a:pPr marL="109728" indent="0">
              <a:buNone/>
            </a:pPr>
            <a:r>
              <a:rPr lang="en-IE" dirty="0" smtClean="0"/>
              <a:t> readiness </a:t>
            </a:r>
            <a:r>
              <a:rPr lang="en-IE" dirty="0"/>
              <a:t>to admit, </a:t>
            </a:r>
            <a:endParaRPr lang="en-IE" dirty="0" smtClean="0"/>
          </a:p>
          <a:p>
            <a:pPr marL="109728" indent="0">
              <a:buNone/>
            </a:pPr>
            <a:r>
              <a:rPr lang="en-IE" dirty="0"/>
              <a:t> </a:t>
            </a:r>
            <a:r>
              <a:rPr lang="en-IE" dirty="0" smtClean="0"/>
              <a:t>“I </a:t>
            </a:r>
            <a:r>
              <a:rPr lang="en-IE" dirty="0"/>
              <a:t>was wrong!”, and </a:t>
            </a:r>
            <a:endParaRPr lang="en-IE" dirty="0" smtClean="0"/>
          </a:p>
          <a:p>
            <a:pPr marL="109728" indent="0">
              <a:buNone/>
            </a:pPr>
            <a:r>
              <a:rPr lang="en-IE" dirty="0" smtClean="0"/>
              <a:t> to </a:t>
            </a:r>
            <a:r>
              <a:rPr lang="en-IE" dirty="0"/>
              <a:t>say, “I’m sorry!  </a:t>
            </a:r>
            <a:endParaRPr lang="en-NZ" dirty="0"/>
          </a:p>
        </p:txBody>
      </p:sp>
      <p:pic>
        <p:nvPicPr>
          <p:cNvPr id="7170" name="Picture 2" descr="http://24.media.tumblr.com/tumblr_ljrjtfnDNn1qin5xio1_5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241053"/>
            <a:ext cx="5076056" cy="361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1069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E" dirty="0"/>
              <a:t>Leaders need time to rest, to lick wounds in order to be able to ponder and wonder again!   I have a favourite quote from </a:t>
            </a:r>
            <a:r>
              <a:rPr lang="en-IE" dirty="0" err="1"/>
              <a:t>Etty</a:t>
            </a:r>
            <a:r>
              <a:rPr lang="en-IE" dirty="0"/>
              <a:t> </a:t>
            </a:r>
            <a:r>
              <a:rPr lang="en-IE" dirty="0" err="1"/>
              <a:t>Hillesum</a:t>
            </a:r>
            <a:r>
              <a:rPr lang="en-IE" dirty="0"/>
              <a:t> that for the past 10 years I have on the board in front of my computer.  It keeps me motivated:  </a:t>
            </a:r>
            <a:r>
              <a:rPr lang="en-IE" i="1" dirty="0"/>
              <a:t>There are moments when I feel like giving up or giving in, but I soon rally again, and do my duty as I see it to keep the spark of life inside me ablaze!”  </a:t>
            </a:r>
            <a:r>
              <a:rPr lang="en-IE" dirty="0"/>
              <a:t>  </a:t>
            </a:r>
            <a:endParaRPr lang="en-NZ" dirty="0"/>
          </a:p>
          <a:p>
            <a:pPr marL="109728" indent="0">
              <a:buNone/>
            </a:pPr>
            <a:endParaRPr lang="en-NZ" dirty="0"/>
          </a:p>
        </p:txBody>
      </p:sp>
    </p:spTree>
    <p:extLst>
      <p:ext uri="{BB962C8B-B14F-4D97-AF65-F5344CB8AC3E}">
        <p14:creationId xmlns:p14="http://schemas.microsoft.com/office/powerpoint/2010/main" val="338880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3568" y="3501008"/>
            <a:ext cx="8229600" cy="3240360"/>
          </a:xfrm>
        </p:spPr>
        <p:txBody>
          <a:bodyPr>
            <a:normAutofit fontScale="25000" lnSpcReduction="20000"/>
          </a:bodyPr>
          <a:lstStyle/>
          <a:p>
            <a:pPr marL="109728" indent="0" algn="ctr">
              <a:buNone/>
            </a:pPr>
            <a:endParaRPr lang="en-GB" sz="4700" i="1" dirty="0" smtClean="0"/>
          </a:p>
          <a:p>
            <a:pPr marL="109728" indent="0" algn="ctr">
              <a:buNone/>
            </a:pPr>
            <a:r>
              <a:rPr lang="en-GB" sz="12800" i="1" dirty="0" smtClean="0"/>
              <a:t>Stand </a:t>
            </a:r>
            <a:r>
              <a:rPr lang="en-GB" sz="12800" i="1" dirty="0"/>
              <a:t>at the crossroads and look</a:t>
            </a:r>
            <a:endParaRPr lang="en-NZ" sz="12800" dirty="0"/>
          </a:p>
          <a:p>
            <a:pPr marL="109728" indent="0" algn="ctr">
              <a:buNone/>
            </a:pPr>
            <a:r>
              <a:rPr lang="en-GB" sz="12800" i="1" dirty="0" smtClean="0"/>
              <a:t>Ask </a:t>
            </a:r>
            <a:r>
              <a:rPr lang="en-GB" sz="12800" i="1" dirty="0"/>
              <a:t>for the ancient paths</a:t>
            </a:r>
            <a:endParaRPr lang="en-NZ" sz="12800" dirty="0"/>
          </a:p>
          <a:p>
            <a:pPr marL="109728" indent="0" algn="ctr">
              <a:buNone/>
            </a:pPr>
            <a:r>
              <a:rPr lang="en-GB" sz="12800" i="1" dirty="0" smtClean="0"/>
              <a:t>Which </a:t>
            </a:r>
            <a:r>
              <a:rPr lang="en-GB" sz="12800" i="1" dirty="0"/>
              <a:t>was the good way?  </a:t>
            </a:r>
            <a:endParaRPr lang="en-GB" sz="12800" i="1" dirty="0" smtClean="0"/>
          </a:p>
          <a:p>
            <a:pPr marL="109728" indent="0" algn="ctr">
              <a:buNone/>
            </a:pPr>
            <a:r>
              <a:rPr lang="en-GB" sz="12800" i="1" dirty="0" smtClean="0"/>
              <a:t>Walk </a:t>
            </a:r>
            <a:r>
              <a:rPr lang="en-GB" sz="12800" i="1" dirty="0"/>
              <a:t>in it!</a:t>
            </a:r>
            <a:endParaRPr lang="en-NZ" sz="12800" dirty="0"/>
          </a:p>
          <a:p>
            <a:pPr marL="109728" indent="0" algn="ctr">
              <a:buNone/>
            </a:pPr>
            <a:r>
              <a:rPr lang="en-GB" sz="12800" i="1" dirty="0" smtClean="0"/>
              <a:t>And </a:t>
            </a:r>
            <a:r>
              <a:rPr lang="en-GB" sz="12800" i="1" dirty="0"/>
              <a:t>you will find rest for yourselves</a:t>
            </a:r>
            <a:r>
              <a:rPr lang="en-GB" sz="12800" i="1" dirty="0" smtClean="0"/>
              <a:t>. </a:t>
            </a:r>
          </a:p>
          <a:p>
            <a:pPr marL="109728" indent="0" algn="r">
              <a:buNone/>
            </a:pPr>
            <a:r>
              <a:rPr lang="en-GB" sz="8000" dirty="0" smtClean="0"/>
              <a:t>Jeremiah 6:16</a:t>
            </a:r>
            <a:r>
              <a:rPr lang="en-GB" sz="8000" i="1" dirty="0" smtClean="0"/>
              <a:t> </a:t>
            </a:r>
          </a:p>
          <a:p>
            <a:pPr marL="109728" indent="0" algn="ctr">
              <a:buNone/>
            </a:pPr>
            <a:endParaRPr lang="en-GB" sz="12800" i="1" dirty="0"/>
          </a:p>
          <a:p>
            <a:pPr marL="109728" indent="0" algn="r">
              <a:buNone/>
            </a:pPr>
            <a:endParaRPr lang="en-GB" sz="12800" i="1" dirty="0" smtClean="0"/>
          </a:p>
          <a:p>
            <a:pPr marL="109728" indent="0" algn="r">
              <a:buNone/>
            </a:pPr>
            <a:r>
              <a:rPr lang="en-GB" sz="2000" i="1" dirty="0" smtClean="0"/>
              <a:t>Jeremiah 6:16</a:t>
            </a:r>
            <a:endParaRPr lang="en-NZ" sz="3900" dirty="0"/>
          </a:p>
          <a:p>
            <a:pPr marL="109728" indent="0">
              <a:buNone/>
            </a:pPr>
            <a:r>
              <a:rPr lang="en-GB" sz="3900" b="1" dirty="0"/>
              <a:t> </a:t>
            </a:r>
            <a:endParaRPr lang="en-NZ" sz="3900" dirty="0"/>
          </a:p>
          <a:p>
            <a:endParaRPr lang="en-NZ" dirty="0"/>
          </a:p>
        </p:txBody>
      </p:sp>
      <p:pic>
        <p:nvPicPr>
          <p:cNvPr id="1026" name="Picture 2" descr="http://christopherbpearman.files.wordpress.com/2012/09/at_the_crossroad_by_hermanne_allan_po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52059"/>
            <a:ext cx="4877617" cy="336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7729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r="16081"/>
          <a:stretch>
            <a:fillRect/>
          </a:stretch>
        </p:blipFill>
        <p:spPr bwMode="auto">
          <a:xfrm>
            <a:off x="0" y="0"/>
            <a:ext cx="914400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Content Placeholder 1"/>
          <p:cNvSpPr>
            <a:spLocks noGrp="1"/>
          </p:cNvSpPr>
          <p:nvPr>
            <p:ph idx="1"/>
          </p:nvPr>
        </p:nvSpPr>
        <p:spPr>
          <a:xfrm>
            <a:off x="457200" y="1481328"/>
            <a:ext cx="6347048" cy="4525963"/>
          </a:xfrm>
        </p:spPr>
        <p:txBody>
          <a:bodyPr>
            <a:normAutofit fontScale="70000" lnSpcReduction="20000"/>
          </a:bodyPr>
          <a:lstStyle/>
          <a:p>
            <a:pPr marL="109728" lvl="0" indent="0" algn="ctr">
              <a:buNone/>
            </a:pPr>
            <a:r>
              <a:rPr lang="en-IE" sz="4600" dirty="0"/>
              <a:t>They</a:t>
            </a:r>
            <a:endParaRPr lang="en-NZ" sz="4600" dirty="0"/>
          </a:p>
          <a:p>
            <a:pPr marL="109728" lvl="0" indent="0" algn="ctr">
              <a:buNone/>
            </a:pPr>
            <a:r>
              <a:rPr lang="en-IE" sz="4600" dirty="0"/>
              <a:t>are us</a:t>
            </a:r>
            <a:endParaRPr lang="en-NZ" sz="4600" dirty="0"/>
          </a:p>
          <a:p>
            <a:pPr marL="109728" lvl="0" indent="0" algn="ctr">
              <a:buNone/>
            </a:pPr>
            <a:r>
              <a:rPr lang="en-IE" sz="4600" dirty="0"/>
              <a:t>you know,</a:t>
            </a:r>
            <a:endParaRPr lang="en-NZ" sz="4600" dirty="0"/>
          </a:p>
          <a:p>
            <a:pPr marL="109728" lvl="0" indent="0" algn="ctr">
              <a:buNone/>
            </a:pPr>
            <a:r>
              <a:rPr lang="en-IE" sz="4600" dirty="0"/>
              <a:t>our leaders;</a:t>
            </a:r>
            <a:endParaRPr lang="en-NZ" sz="4600" dirty="0"/>
          </a:p>
          <a:p>
            <a:pPr marL="109728" lvl="0" indent="0" algn="ctr">
              <a:buNone/>
            </a:pPr>
            <a:r>
              <a:rPr lang="en-IE" sz="4600" dirty="0"/>
              <a:t> </a:t>
            </a:r>
            <a:endParaRPr lang="en-NZ" sz="4600" dirty="0"/>
          </a:p>
          <a:p>
            <a:pPr marL="109728" lvl="0" indent="0" algn="ctr">
              <a:buNone/>
            </a:pPr>
            <a:r>
              <a:rPr lang="en-IE" sz="4600" dirty="0"/>
              <a:t>finally</a:t>
            </a:r>
            <a:endParaRPr lang="en-NZ" sz="4600" dirty="0"/>
          </a:p>
          <a:p>
            <a:pPr marL="109728" lvl="0" indent="0" algn="ctr">
              <a:buNone/>
            </a:pPr>
            <a:r>
              <a:rPr lang="en-IE" sz="4600" dirty="0"/>
              <a:t>leading </a:t>
            </a:r>
            <a:endParaRPr lang="en-NZ" sz="4600" dirty="0"/>
          </a:p>
          <a:p>
            <a:pPr marL="109728" lvl="0" indent="0" algn="ctr">
              <a:buNone/>
            </a:pPr>
            <a:r>
              <a:rPr lang="en-IE" sz="4600" dirty="0"/>
              <a:t>ourselves</a:t>
            </a:r>
            <a:endParaRPr lang="en-NZ" sz="4600" dirty="0"/>
          </a:p>
          <a:p>
            <a:pPr marL="109728" lvl="0" indent="0" algn="ctr">
              <a:buNone/>
            </a:pPr>
            <a:r>
              <a:rPr lang="en-IE" sz="4600" dirty="0"/>
              <a:t>as us:</a:t>
            </a:r>
            <a:endParaRPr lang="en-NZ" sz="4600" dirty="0"/>
          </a:p>
          <a:p>
            <a:pPr marL="109728" lvl="0" indent="0">
              <a:buNone/>
            </a:pPr>
            <a:r>
              <a:rPr lang="en-IE" dirty="0"/>
              <a:t> </a:t>
            </a:r>
            <a:endParaRPr lang="en-NZ" dirty="0"/>
          </a:p>
          <a:p>
            <a:pPr marL="109728" lvl="0" indent="0">
              <a:buNone/>
            </a:pPr>
            <a:endParaRPr lang="en-NZ" dirty="0"/>
          </a:p>
        </p:txBody>
      </p:sp>
      <p:sp>
        <p:nvSpPr>
          <p:cNvPr id="3" name="Title 2"/>
          <p:cNvSpPr>
            <a:spLocks noGrp="1"/>
          </p:cNvSpPr>
          <p:nvPr>
            <p:ph type="title"/>
          </p:nvPr>
        </p:nvSpPr>
        <p:spPr>
          <a:xfrm>
            <a:off x="457200" y="274638"/>
            <a:ext cx="6491064" cy="1143000"/>
          </a:xfrm>
        </p:spPr>
        <p:txBody>
          <a:bodyPr/>
          <a:lstStyle/>
          <a:p>
            <a:pPr algn="ctr"/>
            <a:r>
              <a:rPr lang="en-NZ" dirty="0" smtClean="0"/>
              <a:t>LEADERS</a:t>
            </a:r>
            <a:endParaRPr lang="en-NZ" dirty="0"/>
          </a:p>
        </p:txBody>
      </p:sp>
    </p:spTree>
    <p:extLst>
      <p:ext uri="{BB962C8B-B14F-4D97-AF65-F5344CB8AC3E}">
        <p14:creationId xmlns:p14="http://schemas.microsoft.com/office/powerpoint/2010/main" val="29278205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6712"/>
            <a:ext cx="8229600" cy="5170579"/>
          </a:xfrm>
        </p:spPr>
        <p:txBody>
          <a:bodyPr/>
          <a:lstStyle/>
          <a:p>
            <a:endParaRPr lang="en-NZ" dirty="0" smtClean="0"/>
          </a:p>
          <a:p>
            <a:endParaRPr lang="en-NZ" dirty="0"/>
          </a:p>
          <a:p>
            <a:endParaRPr lang="en-NZ" dirty="0" smtClean="0"/>
          </a:p>
          <a:p>
            <a:endParaRPr lang="en-NZ" dirty="0"/>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t="10004" b="4651"/>
          <a:stretch>
            <a:fillRect/>
          </a:stretch>
        </p:blipFill>
        <p:spPr bwMode="auto">
          <a:xfrm>
            <a:off x="0" y="-28181"/>
            <a:ext cx="9467850" cy="6891338"/>
          </a:xfrm>
          <a:prstGeom prst="rect">
            <a:avLst/>
          </a:prstGeom>
          <a:noFill/>
          <a:ln>
            <a:noFill/>
          </a:ln>
          <a:effectLst/>
          <a:extLst>
            <a:ext uri="{909E8E84-426E-40DD-AFC4-6F175D3DCCD1}">
              <a14:hiddenFill xmlns:a14="http://schemas.microsoft.com/office/drawing/2010/main">
                <a:blipFill dpi="0" rotWithShape="0">
                  <a:blip/>
                  <a:srcRect t="10004" b="465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3059832" y="58698"/>
            <a:ext cx="5915078" cy="5539978"/>
          </a:xfrm>
          <a:prstGeom prst="rect">
            <a:avLst/>
          </a:prstGeom>
        </p:spPr>
        <p:txBody>
          <a:bodyPr wrap="square">
            <a:spAutoFit/>
          </a:bodyPr>
          <a:lstStyle/>
          <a:p>
            <a:pPr lvl="0" algn="ctr"/>
            <a:r>
              <a:rPr lang="en-IE" sz="2800" dirty="0"/>
              <a:t>Who we really</a:t>
            </a:r>
            <a:endParaRPr lang="en-NZ" sz="2800" dirty="0"/>
          </a:p>
          <a:p>
            <a:pPr lvl="0" algn="ctr"/>
            <a:r>
              <a:rPr lang="en-IE" sz="2800" dirty="0"/>
              <a:t>are:</a:t>
            </a:r>
            <a:endParaRPr lang="en-NZ" sz="2800" dirty="0"/>
          </a:p>
          <a:p>
            <a:pPr lvl="0" algn="ctr"/>
            <a:endParaRPr lang="en-IE" sz="2800" dirty="0" smtClean="0"/>
          </a:p>
          <a:p>
            <a:pPr lvl="0" algn="ctr"/>
            <a:r>
              <a:rPr lang="en-IE" sz="2800" dirty="0" smtClean="0"/>
              <a:t>More </a:t>
            </a:r>
            <a:r>
              <a:rPr lang="en-IE" sz="2800" dirty="0"/>
              <a:t>perfect</a:t>
            </a:r>
            <a:endParaRPr lang="en-NZ" sz="2800" dirty="0"/>
          </a:p>
          <a:p>
            <a:pPr lvl="0" algn="ctr"/>
            <a:r>
              <a:rPr lang="en-IE" sz="2800" dirty="0"/>
              <a:t>for </a:t>
            </a:r>
            <a:endParaRPr lang="en-NZ" sz="2800" dirty="0"/>
          </a:p>
          <a:p>
            <a:pPr lvl="0" algn="ctr"/>
            <a:r>
              <a:rPr lang="en-IE" sz="2800" dirty="0"/>
              <a:t>our imperfections:</a:t>
            </a:r>
            <a:endParaRPr lang="en-NZ" sz="2800" dirty="0"/>
          </a:p>
          <a:p>
            <a:pPr lvl="0" algn="ctr"/>
            <a:r>
              <a:rPr lang="en-IE" sz="2800" dirty="0"/>
              <a:t> </a:t>
            </a:r>
            <a:endParaRPr lang="en-NZ" sz="2800" dirty="0"/>
          </a:p>
          <a:p>
            <a:pPr lvl="0" algn="ctr"/>
            <a:r>
              <a:rPr lang="en-IE" sz="2800" dirty="0"/>
              <a:t>Unconditionally</a:t>
            </a:r>
            <a:endParaRPr lang="en-NZ" sz="2800" dirty="0"/>
          </a:p>
          <a:p>
            <a:pPr lvl="0" algn="ctr"/>
            <a:r>
              <a:rPr lang="en-IE" sz="2800" dirty="0"/>
              <a:t>&amp; forever</a:t>
            </a:r>
            <a:endParaRPr lang="en-NZ" sz="2800" dirty="0"/>
          </a:p>
          <a:p>
            <a:pPr lvl="0" algn="ctr"/>
            <a:r>
              <a:rPr lang="en-IE" sz="2800" dirty="0"/>
              <a:t>loved</a:t>
            </a:r>
            <a:endParaRPr lang="en-NZ" sz="2800" dirty="0"/>
          </a:p>
          <a:p>
            <a:pPr lvl="0" algn="ctr"/>
            <a:r>
              <a:rPr lang="en-IE" sz="2800" dirty="0"/>
              <a:t> </a:t>
            </a:r>
            <a:endParaRPr lang="en-NZ" sz="2800" dirty="0"/>
          </a:p>
          <a:p>
            <a:pPr lvl="0" algn="ctr"/>
            <a:r>
              <a:rPr lang="en-IE" sz="2800" dirty="0"/>
              <a:t>human beings</a:t>
            </a:r>
            <a:endParaRPr lang="en-NZ" sz="2800" dirty="0"/>
          </a:p>
          <a:p>
            <a:pPr lvl="0"/>
            <a:r>
              <a:rPr lang="en-IE" dirty="0"/>
              <a:t> </a:t>
            </a:r>
            <a:r>
              <a:rPr lang="en-IE" sz="1600" dirty="0" smtClean="0"/>
              <a:t>	</a:t>
            </a:r>
            <a:endParaRPr lang="en-NZ" dirty="0"/>
          </a:p>
        </p:txBody>
      </p:sp>
      <p:sp>
        <p:nvSpPr>
          <p:cNvPr id="3" name="TextBox 2"/>
          <p:cNvSpPr txBox="1"/>
          <p:nvPr/>
        </p:nvSpPr>
        <p:spPr>
          <a:xfrm>
            <a:off x="107504" y="5373216"/>
            <a:ext cx="3888432" cy="1323439"/>
          </a:xfrm>
          <a:prstGeom prst="rect">
            <a:avLst/>
          </a:prstGeom>
          <a:noFill/>
        </p:spPr>
        <p:txBody>
          <a:bodyPr wrap="square" rtlCol="0">
            <a:spAutoFit/>
          </a:bodyPr>
          <a:lstStyle/>
          <a:p>
            <a:pPr lvl="0"/>
            <a:endParaRPr lang="en-IE" sz="1600" dirty="0" smtClean="0"/>
          </a:p>
          <a:p>
            <a:pPr lvl="0"/>
            <a:r>
              <a:rPr lang="en-IE" sz="1600" dirty="0" smtClean="0"/>
              <a:t>Alice </a:t>
            </a:r>
            <a:r>
              <a:rPr lang="en-IE" sz="1600" dirty="0"/>
              <a:t>Walker: extract from </a:t>
            </a:r>
            <a:r>
              <a:rPr lang="en-IE" sz="1600" u="sng" dirty="0"/>
              <a:t>Loving Our Leaders in </a:t>
            </a:r>
            <a:r>
              <a:rPr lang="en-IE" sz="1600" u="sng" dirty="0" smtClean="0"/>
              <a:t>Hard </a:t>
            </a:r>
            <a:r>
              <a:rPr lang="en-IE" sz="1600" u="sng" dirty="0"/>
              <a:t>Times Require Furious Dancing</a:t>
            </a:r>
            <a:r>
              <a:rPr lang="en-IE" sz="1600" dirty="0"/>
              <a:t> </a:t>
            </a:r>
            <a:endParaRPr lang="en-NZ" sz="1600" dirty="0"/>
          </a:p>
          <a:p>
            <a:endParaRPr lang="en-IE" sz="1600" dirty="0"/>
          </a:p>
        </p:txBody>
      </p:sp>
    </p:spTree>
    <p:extLst>
      <p:ext uri="{BB962C8B-B14F-4D97-AF65-F5344CB8AC3E}">
        <p14:creationId xmlns:p14="http://schemas.microsoft.com/office/powerpoint/2010/main" val="14856874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p:txBody>
          <a:bodyPr/>
          <a:lstStyle/>
          <a:p>
            <a:pPr eaLnBrk="1" hangingPunct="1"/>
            <a:r>
              <a:rPr lang="en-GB" dirty="0" smtClean="0"/>
              <a:t>HEARTS ON FIRE!</a:t>
            </a:r>
            <a:endParaRPr lang="en-US" dirty="0" smtClean="0"/>
          </a:p>
        </p:txBody>
      </p:sp>
      <p:sp>
        <p:nvSpPr>
          <p:cNvPr id="25603" name="Rectangle 3"/>
          <p:cNvSpPr>
            <a:spLocks noGrp="1" noChangeArrowheads="1"/>
          </p:cNvSpPr>
          <p:nvPr>
            <p:ph type="subTitle" idx="1"/>
          </p:nvPr>
        </p:nvSpPr>
        <p:spPr/>
        <p:txBody>
          <a:bodyPr/>
          <a:lstStyle/>
          <a:p>
            <a:pPr eaLnBrk="1" hangingPunct="1"/>
            <a:r>
              <a:rPr lang="en-GB" smtClean="0"/>
              <a:t>THE LEADERSHIP OF WOMEN </a:t>
            </a:r>
          </a:p>
          <a:p>
            <a:pPr eaLnBrk="1" hangingPunct="1"/>
            <a:r>
              <a:rPr lang="en-GB" smtClean="0"/>
              <a:t>IN THE SCRIPTURES</a:t>
            </a:r>
            <a:endParaRPr lang="en-US" smtClean="0"/>
          </a:p>
        </p:txBody>
      </p:sp>
    </p:spTree>
    <p:extLst>
      <p:ext uri="{BB962C8B-B14F-4D97-AF65-F5344CB8AC3E}">
        <p14:creationId xmlns:p14="http://schemas.microsoft.com/office/powerpoint/2010/main" val="303977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772400" cy="1143000"/>
          </a:xfrm>
        </p:spPr>
        <p:txBody>
          <a:bodyPr/>
          <a:lstStyle/>
          <a:p>
            <a:pPr algn="l"/>
            <a:r>
              <a:rPr lang="en-IE" dirty="0" smtClean="0"/>
              <a:t>MIRIAM</a:t>
            </a:r>
            <a:endParaRPr lang="en-IE" dirty="0"/>
          </a:p>
        </p:txBody>
      </p:sp>
      <p:sp>
        <p:nvSpPr>
          <p:cNvPr id="3" name="Text Placeholder 2"/>
          <p:cNvSpPr>
            <a:spLocks noGrp="1"/>
          </p:cNvSpPr>
          <p:nvPr>
            <p:ph type="body" sz="half" idx="1"/>
          </p:nvPr>
        </p:nvSpPr>
        <p:spPr>
          <a:xfrm>
            <a:off x="146274" y="1772816"/>
            <a:ext cx="4137694" cy="4114800"/>
          </a:xfrm>
        </p:spPr>
        <p:txBody>
          <a:bodyPr>
            <a:normAutofit fontScale="92500"/>
          </a:bodyPr>
          <a:lstStyle/>
          <a:p>
            <a:r>
              <a:rPr lang="en-IE" sz="2800" dirty="0" smtClean="0"/>
              <a:t>Miriam was one of the leaders of the opposition against </a:t>
            </a:r>
            <a:r>
              <a:rPr lang="en-IE" sz="2800" dirty="0" err="1" smtClean="0"/>
              <a:t>Pharoah</a:t>
            </a:r>
            <a:r>
              <a:rPr lang="en-IE" sz="2800" dirty="0" smtClean="0"/>
              <a:t>.  She played a major role in the Exodus, inspiring </a:t>
            </a:r>
            <a:r>
              <a:rPr lang="en-IE" sz="2800" dirty="0" err="1" smtClean="0"/>
              <a:t>mena</a:t>
            </a:r>
            <a:r>
              <a:rPr lang="en-IE" sz="2800" dirty="0" smtClean="0"/>
              <a:t> and women to celebrate in joy and freedom after 200 years of  slavery</a:t>
            </a:r>
            <a:endParaRPr lang="en-IE" sz="2800" dirty="0"/>
          </a:p>
        </p:txBody>
      </p:sp>
      <p:sp>
        <p:nvSpPr>
          <p:cNvPr id="4" name="ClipArt Placeholder 3"/>
          <p:cNvSpPr>
            <a:spLocks noGrp="1"/>
          </p:cNvSpPr>
          <p:nvPr>
            <p:ph type="clipArt" sz="half" idx="2"/>
          </p:nvPr>
        </p:nvSpPr>
        <p:spPr/>
      </p:sp>
      <p:pic>
        <p:nvPicPr>
          <p:cNvPr id="5" name="Picture 2" descr="http://4.bp.blogspot.com/_lXs71l0axnU/SIkKelleuoI/AAAAAAAAAHA/eSFF6RHxOg4/s400/etwog60.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883"/>
            <a:ext cx="4849167" cy="6855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043342"/>
      </p:ext>
    </p:extLst>
  </p:cSld>
  <p:clrMapOvr>
    <a:masterClrMapping/>
  </p:clrMapOvr>
  <p:transition spd="slow">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740654" y="457200"/>
            <a:ext cx="3717545" cy="1143000"/>
          </a:xfrm>
        </p:spPr>
        <p:txBody>
          <a:bodyPr/>
          <a:lstStyle/>
          <a:p>
            <a:pPr eaLnBrk="1" hangingPunct="1"/>
            <a:r>
              <a:rPr lang="en-US" dirty="0" smtClean="0"/>
              <a:t>	HULDA</a:t>
            </a:r>
            <a:endParaRPr lang="en-US" dirty="0" smtClean="0"/>
          </a:p>
        </p:txBody>
      </p:sp>
      <p:sp>
        <p:nvSpPr>
          <p:cNvPr id="29699" name="Rectangle 3"/>
          <p:cNvSpPr>
            <a:spLocks noGrp="1" noChangeArrowheads="1"/>
          </p:cNvSpPr>
          <p:nvPr>
            <p:ph type="body" sz="half" idx="1"/>
          </p:nvPr>
        </p:nvSpPr>
        <p:spPr>
          <a:xfrm>
            <a:off x="179512" y="836712"/>
            <a:ext cx="4464496" cy="5328592"/>
          </a:xfrm>
        </p:spPr>
        <p:txBody>
          <a:bodyPr>
            <a:normAutofit fontScale="92500"/>
          </a:bodyPr>
          <a:lstStyle/>
          <a:p>
            <a:pPr eaLnBrk="1" hangingPunct="1">
              <a:buFontTx/>
              <a:buNone/>
            </a:pPr>
            <a:r>
              <a:rPr lang="en-GB" sz="2400" dirty="0" smtClean="0"/>
              <a:t>	</a:t>
            </a:r>
            <a:r>
              <a:rPr lang="en-GB" sz="2400" dirty="0" smtClean="0"/>
              <a:t>According to Midrash, </a:t>
            </a:r>
            <a:r>
              <a:rPr lang="en-GB" sz="2400" dirty="0" err="1" smtClean="0"/>
              <a:t>Hulda</a:t>
            </a:r>
            <a:r>
              <a:rPr lang="en-GB" sz="2400" dirty="0" smtClean="0"/>
              <a:t> had a school for women in </a:t>
            </a:r>
            <a:r>
              <a:rPr lang="en-GB" sz="2400" dirty="0" err="1" smtClean="0"/>
              <a:t>Jrusalem</a:t>
            </a:r>
            <a:r>
              <a:rPr lang="en-GB" sz="2400" dirty="0" smtClean="0"/>
              <a:t> around the time of Jeremiah. </a:t>
            </a:r>
            <a:r>
              <a:rPr lang="en-GB" sz="2400" dirty="0" err="1" smtClean="0"/>
              <a:t>Hulda</a:t>
            </a:r>
            <a:r>
              <a:rPr lang="en-GB" sz="2400" dirty="0" smtClean="0"/>
              <a:t> played an important role in the spiritual renewal of the Hebrew people under King Josiah. </a:t>
            </a:r>
            <a:r>
              <a:rPr lang="en-GB" sz="2400" dirty="0" smtClean="0"/>
              <a:t>When the Book of the Law was rediscovered in the Temple, </a:t>
            </a:r>
            <a:r>
              <a:rPr lang="en-GB" sz="2400" dirty="0" err="1" smtClean="0"/>
              <a:t>ca</a:t>
            </a:r>
            <a:r>
              <a:rPr lang="en-GB" sz="2400" dirty="0" smtClean="0"/>
              <a:t> 622BC, the King’s advisors approached </a:t>
            </a:r>
            <a:r>
              <a:rPr lang="en-GB" sz="2400" dirty="0" err="1" smtClean="0"/>
              <a:t>Hulda</a:t>
            </a:r>
            <a:r>
              <a:rPr lang="en-GB" sz="2400" dirty="0" smtClean="0"/>
              <a:t> to ask for wisdom, and to authenticate the Book.   </a:t>
            </a:r>
            <a:endParaRPr lang="en-US" sz="2400" dirty="0" smtClean="0"/>
          </a:p>
        </p:txBody>
      </p:sp>
      <p:sp>
        <p:nvSpPr>
          <p:cNvPr id="7172" name="Rectangle 6"/>
          <p:cNvSpPr>
            <a:spLocks noChangeArrowheads="1"/>
          </p:cNvSpPr>
          <p:nvPr/>
        </p:nvSpPr>
        <p:spPr bwMode="auto">
          <a:xfrm>
            <a:off x="3071813" y="2200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E"/>
          </a:p>
        </p:txBody>
      </p:sp>
      <p:pic>
        <p:nvPicPr>
          <p:cNvPr id="9" name="Picture 2" descr="http://christianselfstudy.com/moodle/pluginfile.php/175/mod_page/content/1/H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655" y="1700506"/>
            <a:ext cx="4079818" cy="4392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68960"/>
      </p:ext>
    </p:extLst>
  </p:cSld>
  <p:clrMapOvr>
    <a:masterClrMapping/>
  </p:clrMapOvr>
  <p:transition spd="slow">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304800"/>
            <a:ext cx="7772400" cy="1143000"/>
          </a:xfrm>
        </p:spPr>
        <p:txBody>
          <a:bodyPr/>
          <a:lstStyle/>
          <a:p>
            <a:pPr eaLnBrk="1" hangingPunct="1"/>
            <a:r>
              <a:rPr lang="en-GB" smtClean="0"/>
              <a:t>RUTH</a:t>
            </a:r>
            <a:endParaRPr lang="en-US" smtClean="0"/>
          </a:p>
        </p:txBody>
      </p:sp>
      <p:sp>
        <p:nvSpPr>
          <p:cNvPr id="26628" name="Rectangle 4"/>
          <p:cNvSpPr>
            <a:spLocks noGrp="1" noChangeArrowheads="1"/>
          </p:cNvSpPr>
          <p:nvPr>
            <p:ph type="body" sz="half" idx="2"/>
          </p:nvPr>
        </p:nvSpPr>
        <p:spPr>
          <a:xfrm>
            <a:off x="4724400" y="764704"/>
            <a:ext cx="4191000" cy="5688632"/>
          </a:xfrm>
        </p:spPr>
        <p:txBody>
          <a:bodyPr>
            <a:normAutofit lnSpcReduction="10000"/>
          </a:bodyPr>
          <a:lstStyle/>
          <a:p>
            <a:pPr eaLnBrk="1" hangingPunct="1">
              <a:lnSpc>
                <a:spcPct val="90000"/>
              </a:lnSpc>
              <a:buFontTx/>
              <a:buNone/>
            </a:pPr>
            <a:r>
              <a:rPr lang="en-GB" sz="2400" dirty="0" smtClean="0"/>
              <a:t>	</a:t>
            </a:r>
            <a:r>
              <a:rPr lang="en-GB" sz="2200" dirty="0" smtClean="0"/>
              <a:t>Ruth is a woman of relationship.  She is an icon of what it means to be a woman, to live under the impulse of the Spirit, to be a creative part of God’s creative power, courageous, risk-taking, stepping out into the unknown, going beyond the call of duty.  She is a woman of deep faith, she can be decisive when needed and consults when she is unsure.  She is not afraid of hard work. Right relationships are vital for her.  She is a true friend and a faithful companion.</a:t>
            </a:r>
            <a:endParaRPr lang="en-US" sz="2200" dirty="0" smtClean="0"/>
          </a:p>
        </p:txBody>
      </p:sp>
      <p:sp>
        <p:nvSpPr>
          <p:cNvPr id="26630" name="Rectangle 6"/>
          <p:cNvSpPr>
            <a:spLocks noChangeArrowheads="1"/>
          </p:cNvSpPr>
          <p:nvPr/>
        </p:nvSpPr>
        <p:spPr bwMode="auto">
          <a:xfrm>
            <a:off x="3395663"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E"/>
          </a:p>
        </p:txBody>
      </p:sp>
      <p:pic>
        <p:nvPicPr>
          <p:cNvPr id="26631" name="Picture 7"/>
          <p:cNvPicPr>
            <a:picLocks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67544" y="1412776"/>
            <a:ext cx="4192588"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8452843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3568" y="332656"/>
            <a:ext cx="7772400" cy="1143000"/>
          </a:xfrm>
        </p:spPr>
        <p:txBody>
          <a:bodyPr/>
          <a:lstStyle/>
          <a:p>
            <a:pPr algn="l" eaLnBrk="1" hangingPunct="1"/>
            <a:r>
              <a:rPr lang="en-GB" dirty="0" smtClean="0"/>
              <a:t>QUEEN ESTHER</a:t>
            </a:r>
            <a:endParaRPr lang="en-US" dirty="0" smtClean="0"/>
          </a:p>
        </p:txBody>
      </p:sp>
      <p:sp>
        <p:nvSpPr>
          <p:cNvPr id="27651" name="Rectangle 3"/>
          <p:cNvSpPr>
            <a:spLocks noGrp="1" noChangeArrowheads="1"/>
          </p:cNvSpPr>
          <p:nvPr>
            <p:ph type="body" sz="half" idx="1"/>
          </p:nvPr>
        </p:nvSpPr>
        <p:spPr>
          <a:xfrm>
            <a:off x="0" y="1412776"/>
            <a:ext cx="5004048" cy="4752528"/>
          </a:xfrm>
        </p:spPr>
        <p:txBody>
          <a:bodyPr>
            <a:normAutofit fontScale="92500" lnSpcReduction="10000"/>
          </a:bodyPr>
          <a:lstStyle/>
          <a:p>
            <a:pPr eaLnBrk="1" hangingPunct="1">
              <a:lnSpc>
                <a:spcPct val="90000"/>
              </a:lnSpc>
              <a:buFontTx/>
              <a:buNone/>
            </a:pPr>
            <a:r>
              <a:rPr lang="en-GB" sz="2400" dirty="0" smtClean="0"/>
              <a:t>	</a:t>
            </a:r>
            <a:r>
              <a:rPr lang="en-GB" sz="2200" dirty="0" smtClean="0"/>
              <a:t>Esther is an icon of integrity and insight.  She is a wisdom woman who can see and imagine things through a different lens.  She is compassionate.  She is self-confident and comfortable in a different cultural context.  She doesn’t panic.  She is a negotiator, a peacemaker.  She practises what she preaches and because of this is able to bring other people on board with her visions and plans</a:t>
            </a:r>
            <a:r>
              <a:rPr lang="en-GB" sz="2200" dirty="0" smtClean="0"/>
              <a:t>.  Her wisdom and bravery saved her people from destruction and death.  Her uncle, Mordecai observed:  </a:t>
            </a:r>
            <a:r>
              <a:rPr lang="en-GB" sz="2200" i="1" dirty="0" smtClean="0"/>
              <a:t>Who knows, but that it was for a time like this that you obtained royal dignity.  </a:t>
            </a:r>
            <a:r>
              <a:rPr lang="en-GB" sz="2200" dirty="0" smtClean="0"/>
              <a:t>Esther, 4:14</a:t>
            </a:r>
            <a:endParaRPr lang="en-US" sz="2200" dirty="0" smtClean="0"/>
          </a:p>
        </p:txBody>
      </p:sp>
      <p:sp>
        <p:nvSpPr>
          <p:cNvPr id="27654" name="Rectangle 6"/>
          <p:cNvSpPr>
            <a:spLocks noChangeArrowheads="1"/>
          </p:cNvSpPr>
          <p:nvPr/>
        </p:nvSpPr>
        <p:spPr bwMode="auto">
          <a:xfrm>
            <a:off x="3367088" y="2266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E"/>
          </a:p>
        </p:txBody>
      </p:sp>
      <p:pic>
        <p:nvPicPr>
          <p:cNvPr id="7" name="Picture 2" descr="http://i120.photobucket.com/albums/o163/aliraqi/June2008/others/Queen_Esther_with_Scro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76672"/>
            <a:ext cx="4000500" cy="608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389737"/>
      </p:ext>
    </p:extLst>
  </p:cSld>
  <p:clrMapOvr>
    <a:masterClrMapping/>
  </p:clrMapOvr>
  <p:transition spd="slow">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381000"/>
            <a:ext cx="7772400" cy="1143000"/>
          </a:xfrm>
        </p:spPr>
        <p:txBody>
          <a:bodyPr/>
          <a:lstStyle/>
          <a:p>
            <a:pPr eaLnBrk="1" hangingPunct="1"/>
            <a:r>
              <a:rPr lang="en-GB" dirty="0" smtClean="0"/>
              <a:t>    LYDIA</a:t>
            </a:r>
            <a:endParaRPr lang="en-US" dirty="0" smtClean="0"/>
          </a:p>
        </p:txBody>
      </p:sp>
      <p:sp>
        <p:nvSpPr>
          <p:cNvPr id="28676" name="Rectangle 4"/>
          <p:cNvSpPr>
            <a:spLocks noGrp="1" noChangeArrowheads="1"/>
          </p:cNvSpPr>
          <p:nvPr>
            <p:ph type="body" sz="half" idx="2"/>
          </p:nvPr>
        </p:nvSpPr>
        <p:spPr>
          <a:xfrm>
            <a:off x="4648200" y="620688"/>
            <a:ext cx="4172272" cy="5832648"/>
          </a:xfrm>
        </p:spPr>
        <p:txBody>
          <a:bodyPr>
            <a:normAutofit fontScale="92500"/>
          </a:bodyPr>
          <a:lstStyle/>
          <a:p>
            <a:pPr eaLnBrk="1" hangingPunct="1">
              <a:lnSpc>
                <a:spcPct val="90000"/>
              </a:lnSpc>
              <a:buFontTx/>
              <a:buNone/>
            </a:pPr>
            <a:r>
              <a:rPr lang="en-GB" sz="2400" dirty="0" smtClean="0"/>
              <a:t>	</a:t>
            </a:r>
            <a:r>
              <a:rPr lang="en-GB" sz="2800" dirty="0" smtClean="0"/>
              <a:t>Lydia is an icon of the woman of faith, the seeker of truth.  She is strong-minded and self-directing, a woman of substance who attracts and influences others for good.  She is a woman or prayer, is spontaneous, assertive, hospitable and passionate.  She is deeply committed and commands respect.</a:t>
            </a:r>
            <a:endParaRPr lang="en-US" sz="2800" dirty="0" smtClean="0"/>
          </a:p>
        </p:txBody>
      </p:sp>
      <p:sp>
        <p:nvSpPr>
          <p:cNvPr id="6148" name="Rectangle 6"/>
          <p:cNvSpPr>
            <a:spLocks noChangeArrowheads="1"/>
          </p:cNvSpPr>
          <p:nvPr/>
        </p:nvSpPr>
        <p:spPr bwMode="auto">
          <a:xfrm>
            <a:off x="3328988" y="2514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E"/>
          </a:p>
        </p:txBody>
      </p:sp>
      <p:pic>
        <p:nvPicPr>
          <p:cNvPr id="28679" name="Picture 7"/>
          <p:cNvPicPr>
            <a:picLocks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2077096"/>
            <a:ext cx="4932040" cy="36299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6173966"/>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847"/>
          <a:stretch/>
        </p:blipFill>
        <p:spPr bwMode="auto">
          <a:xfrm>
            <a:off x="-41999" y="-14469"/>
            <a:ext cx="9169766" cy="6872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2"/>
          <p:cNvSpPr>
            <a:spLocks noGrp="1"/>
          </p:cNvSpPr>
          <p:nvPr>
            <p:ph type="title"/>
          </p:nvPr>
        </p:nvSpPr>
        <p:spPr>
          <a:xfrm>
            <a:off x="539552" y="260648"/>
            <a:ext cx="8229600" cy="1143000"/>
          </a:xfrm>
        </p:spPr>
        <p:txBody>
          <a:bodyPr/>
          <a:lstStyle/>
          <a:p>
            <a:pPr algn="ctr"/>
            <a:r>
              <a:rPr lang="en-NZ" dirty="0" smtClean="0">
                <a:solidFill>
                  <a:schemeClr val="bg1"/>
                </a:solidFill>
              </a:rPr>
              <a:t>The Divine Mission</a:t>
            </a:r>
            <a:endParaRPr lang="en-NZ" dirty="0">
              <a:solidFill>
                <a:schemeClr val="bg1"/>
              </a:solidFill>
            </a:endParaRPr>
          </a:p>
        </p:txBody>
      </p:sp>
    </p:spTree>
    <p:extLst>
      <p:ext uri="{BB962C8B-B14F-4D97-AF65-F5344CB8AC3E}">
        <p14:creationId xmlns:p14="http://schemas.microsoft.com/office/powerpoint/2010/main" val="41060983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NZ"/>
          </a:p>
        </p:txBody>
      </p:sp>
      <p:sp>
        <p:nvSpPr>
          <p:cNvPr id="3" name="Title 2"/>
          <p:cNvSpPr>
            <a:spLocks noGrp="1"/>
          </p:cNvSpPr>
          <p:nvPr>
            <p:ph type="title"/>
          </p:nvPr>
        </p:nvSpPr>
        <p:spPr/>
        <p:txBody>
          <a:bodyPr/>
          <a:lstStyle/>
          <a:p>
            <a:endParaRPr lang="en-NZ"/>
          </a:p>
        </p:txBody>
      </p:sp>
      <p:pic>
        <p:nvPicPr>
          <p:cNvPr id="4" name="Picture 2" descr="D:\data\My Pictures\Jubilee PLT 0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51720" y="1772816"/>
            <a:ext cx="5904656" cy="4288353"/>
          </a:xfrm>
          <a:prstGeom prst="rect">
            <a:avLst/>
          </a:prstGeom>
          <a:noFill/>
        </p:spPr>
        <p:txBody>
          <a:bodyPr wrap="square" rtlCol="0">
            <a:spAutoFit/>
          </a:bodyPr>
          <a:lstStyle/>
          <a:p>
            <a:pPr algn="ctr">
              <a:spcBef>
                <a:spcPts val="2250"/>
              </a:spcBef>
            </a:pPr>
            <a:r>
              <a:rPr lang="en-GB" sz="2800" b="1" dirty="0">
                <a:latin typeface="Lucida Sans" pitchFamily="32" charset="0"/>
              </a:rPr>
              <a:t>We make our life </a:t>
            </a:r>
          </a:p>
          <a:p>
            <a:pPr algn="ctr">
              <a:spcBef>
                <a:spcPts val="2250"/>
              </a:spcBef>
            </a:pPr>
            <a:r>
              <a:rPr lang="en-GB" sz="2800" b="1" dirty="0">
                <a:latin typeface="Lucida Sans" pitchFamily="32" charset="0"/>
              </a:rPr>
              <a:t>an encounter with God-Trinity</a:t>
            </a:r>
          </a:p>
          <a:p>
            <a:pPr algn="ctr">
              <a:spcBef>
                <a:spcPts val="2250"/>
              </a:spcBef>
            </a:pPr>
            <a:r>
              <a:rPr lang="en-GB" sz="2800" b="1" dirty="0">
                <a:latin typeface="Lucida Sans" pitchFamily="32" charset="0"/>
              </a:rPr>
              <a:t>God-in relationship</a:t>
            </a:r>
          </a:p>
          <a:p>
            <a:pPr algn="ctr">
              <a:spcBef>
                <a:spcPts val="2250"/>
              </a:spcBef>
            </a:pPr>
            <a:r>
              <a:rPr lang="en-GB" sz="2800" b="1" dirty="0">
                <a:latin typeface="Lucida Sans" pitchFamily="32" charset="0"/>
              </a:rPr>
              <a:t>and become contemplative witnesses</a:t>
            </a:r>
          </a:p>
          <a:p>
            <a:pPr algn="ctr">
              <a:spcBef>
                <a:spcPts val="2250"/>
              </a:spcBef>
            </a:pPr>
            <a:r>
              <a:rPr lang="en-GB" sz="2800" b="1" dirty="0">
                <a:latin typeface="Lucida Sans" pitchFamily="32" charset="0"/>
              </a:rPr>
              <a:t>in a pluralistic world.                     </a:t>
            </a:r>
          </a:p>
          <a:p>
            <a:endParaRPr lang="en-NZ" sz="2800" b="1" dirty="0"/>
          </a:p>
        </p:txBody>
      </p:sp>
    </p:spTree>
    <p:extLst>
      <p:ext uri="{BB962C8B-B14F-4D97-AF65-F5344CB8AC3E}">
        <p14:creationId xmlns:p14="http://schemas.microsoft.com/office/powerpoint/2010/main" val="749615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08720"/>
            <a:ext cx="8229600" cy="5098571"/>
          </a:xfrm>
        </p:spPr>
        <p:txBody>
          <a:bodyPr>
            <a:normAutofit/>
          </a:bodyPr>
          <a:lstStyle/>
          <a:p>
            <a:pPr marL="109728" indent="0" algn="ctr">
              <a:buNone/>
            </a:pPr>
            <a:r>
              <a:rPr lang="en-GB" sz="4000" dirty="0"/>
              <a:t>The Divine Mission can never be fully contained or expressed in words or images. </a:t>
            </a:r>
            <a:endParaRPr lang="en-GB" sz="4000" dirty="0" smtClean="0"/>
          </a:p>
          <a:p>
            <a:pPr marL="109728" indent="0" algn="ctr">
              <a:buNone/>
            </a:pPr>
            <a:r>
              <a:rPr lang="en-GB" sz="4000" dirty="0" smtClean="0"/>
              <a:t> </a:t>
            </a:r>
          </a:p>
          <a:p>
            <a:pPr marL="109728" indent="0" algn="ctr">
              <a:buNone/>
            </a:pPr>
            <a:r>
              <a:rPr lang="en-GB" sz="4000" dirty="0" smtClean="0"/>
              <a:t>The </a:t>
            </a:r>
            <a:r>
              <a:rPr lang="en-GB" sz="4000" dirty="0"/>
              <a:t>Mission of the Trinity is expansive and unrestrained, and expresses for us the universality of mission. </a:t>
            </a:r>
            <a:endParaRPr lang="en-NZ" sz="4000" dirty="0"/>
          </a:p>
          <a:p>
            <a:endParaRPr lang="en-NZ" sz="4000" dirty="0"/>
          </a:p>
        </p:txBody>
      </p:sp>
    </p:spTree>
    <p:extLst>
      <p:ext uri="{BB962C8B-B14F-4D97-AF65-F5344CB8AC3E}">
        <p14:creationId xmlns:p14="http://schemas.microsoft.com/office/powerpoint/2010/main" val="1863028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938"/>
            <a:ext cx="7416800" cy="6865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1" name="Rectangle 2"/>
          <p:cNvSpPr>
            <a:spLocks noChangeArrowheads="1"/>
          </p:cNvSpPr>
          <p:nvPr/>
        </p:nvSpPr>
        <p:spPr bwMode="auto">
          <a:xfrm>
            <a:off x="-539750" y="6480175"/>
            <a:ext cx="7019925"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E"/>
          </a:p>
        </p:txBody>
      </p:sp>
      <p:sp>
        <p:nvSpPr>
          <p:cNvPr id="32772" name="Text Box 3"/>
          <p:cNvSpPr txBox="1">
            <a:spLocks noChangeArrowheads="1"/>
          </p:cNvSpPr>
          <p:nvPr/>
        </p:nvSpPr>
        <p:spPr bwMode="auto">
          <a:xfrm>
            <a:off x="2339975" y="1800225"/>
            <a:ext cx="4500563"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eaLnBrk="1" hangingPunct="1"/>
            <a:endParaRPr lang="en-IE"/>
          </a:p>
        </p:txBody>
      </p:sp>
      <p:sp>
        <p:nvSpPr>
          <p:cNvPr id="32773" name="Text Box 4"/>
          <p:cNvSpPr txBox="1">
            <a:spLocks noChangeArrowheads="1"/>
          </p:cNvSpPr>
          <p:nvPr/>
        </p:nvSpPr>
        <p:spPr bwMode="auto">
          <a:xfrm>
            <a:off x="3059113" y="2346325"/>
            <a:ext cx="18097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eaLnBrk="1" hangingPunct="1"/>
            <a:endParaRPr lang="en-IE"/>
          </a:p>
        </p:txBody>
      </p:sp>
      <p:sp>
        <p:nvSpPr>
          <p:cNvPr id="32774" name="Text Box 5"/>
          <p:cNvSpPr txBox="1">
            <a:spLocks noChangeArrowheads="1"/>
          </p:cNvSpPr>
          <p:nvPr/>
        </p:nvSpPr>
        <p:spPr bwMode="auto">
          <a:xfrm>
            <a:off x="-1260475" y="6480175"/>
            <a:ext cx="72072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eaLnBrk="1" hangingPunct="1"/>
            <a:endParaRPr lang="en-IE"/>
          </a:p>
        </p:txBody>
      </p:sp>
      <p:sp>
        <p:nvSpPr>
          <p:cNvPr id="32775" name="Text Box 6"/>
          <p:cNvSpPr txBox="1">
            <a:spLocks noChangeArrowheads="1"/>
          </p:cNvSpPr>
          <p:nvPr/>
        </p:nvSpPr>
        <p:spPr bwMode="auto">
          <a:xfrm>
            <a:off x="-1079500" y="6659563"/>
            <a:ext cx="180975"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lnSpc>
                <a:spcPct val="96000"/>
              </a:lnSpc>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eaLnBrk="1" hangingPunct="1"/>
            <a:endParaRPr lang="en-IE"/>
          </a:p>
        </p:txBody>
      </p:sp>
      <p:sp>
        <p:nvSpPr>
          <p:cNvPr id="32776" name="Text Box 7"/>
          <p:cNvSpPr txBox="1">
            <a:spLocks noChangeArrowheads="1"/>
          </p:cNvSpPr>
          <p:nvPr/>
        </p:nvSpPr>
        <p:spPr bwMode="auto">
          <a:xfrm>
            <a:off x="2700338" y="1619250"/>
            <a:ext cx="3600450" cy="460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pitchFamily="49"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pitchFamily="49"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pitchFamily="49"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pitchFamily="49"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pitchFamily="49" charset="-128"/>
              </a:defRPr>
            </a:lvl5pPr>
            <a:lvl6pPr marL="2514600" indent="-228600" defTabSz="449263" eaLnBrk="0" fontAlgn="base" hangingPunct="0">
              <a:lnSpc>
                <a:spcPct val="96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pitchFamily="49" charset="-128"/>
              </a:defRPr>
            </a:lvl6pPr>
            <a:lvl7pPr marL="2971800" indent="-228600" defTabSz="449263" eaLnBrk="0" fontAlgn="base" hangingPunct="0">
              <a:lnSpc>
                <a:spcPct val="96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pitchFamily="49" charset="-128"/>
              </a:defRPr>
            </a:lvl7pPr>
            <a:lvl8pPr marL="3429000" indent="-228600" defTabSz="449263" eaLnBrk="0" fontAlgn="base" hangingPunct="0">
              <a:lnSpc>
                <a:spcPct val="96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pitchFamily="49" charset="-128"/>
              </a:defRPr>
            </a:lvl8pPr>
            <a:lvl9pPr marL="3886200" indent="-228600" defTabSz="449263" eaLnBrk="0" fontAlgn="base" hangingPunct="0">
              <a:lnSpc>
                <a:spcPct val="96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pitchFamily="49" charset="-128"/>
              </a:defRPr>
            </a:lvl9pPr>
          </a:lstStyle>
          <a:p>
            <a:pPr algn="ctr" eaLnBrk="1" hangingPunct="1">
              <a:lnSpc>
                <a:spcPct val="118000"/>
              </a:lnSpc>
            </a:pPr>
            <a:r>
              <a:rPr lang="en-GB" sz="3600" b="1" dirty="0">
                <a:solidFill>
                  <a:srgbClr val="000000"/>
                </a:solidFill>
                <a:latin typeface="Arial Black" pitchFamily="32" charset="0"/>
              </a:rPr>
              <a:t>We are drawn      into an   incredible     Mystery of</a:t>
            </a:r>
          </a:p>
          <a:p>
            <a:pPr algn="ctr" eaLnBrk="1" hangingPunct="1">
              <a:lnSpc>
                <a:spcPct val="118000"/>
              </a:lnSpc>
            </a:pPr>
            <a:r>
              <a:rPr lang="en-GB" sz="3600" b="1" dirty="0">
                <a:solidFill>
                  <a:srgbClr val="000000"/>
                </a:solidFill>
                <a:latin typeface="Arial Black" pitchFamily="32" charset="0"/>
              </a:rPr>
              <a:t>Divine           Relationship</a:t>
            </a:r>
          </a:p>
        </p:txBody>
      </p:sp>
    </p:spTree>
    <p:extLst>
      <p:ext uri="{BB962C8B-B14F-4D97-AF65-F5344CB8AC3E}">
        <p14:creationId xmlns:p14="http://schemas.microsoft.com/office/powerpoint/2010/main" val="20588637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763</TotalTime>
  <Words>1547</Words>
  <Application>Microsoft Office PowerPoint</Application>
  <PresentationFormat>On-screen Show (4:3)</PresentationFormat>
  <Paragraphs>169</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Concourse</vt:lpstr>
      <vt:lpstr>WHERE THERE IS NO VISION THE PEOPLE PERISH</vt:lpstr>
      <vt:lpstr>PowerPoint Presentation</vt:lpstr>
      <vt:lpstr>PowerPoint Presentation</vt:lpstr>
      <vt:lpstr>PowerPoint Presentation</vt:lpstr>
      <vt:lpstr>PowerPoint Presentation</vt:lpstr>
      <vt:lpstr>The Divine Mission</vt:lpstr>
      <vt:lpstr>PowerPoint Presentation</vt:lpstr>
      <vt:lpstr>PowerPoint Presentation</vt:lpstr>
      <vt:lpstr>PowerPoint Presentation</vt:lpstr>
      <vt:lpstr>PowerPoint Presentation</vt:lpstr>
      <vt:lpstr>PowerPoint Presentation</vt:lpstr>
      <vt:lpstr>Prophecy and Visioning</vt:lpstr>
      <vt:lpstr>Pastoral Care</vt:lpstr>
      <vt:lpstr>Administration and Stewardship</vt:lpstr>
      <vt:lpstr>The Role of the Prophet </vt:lpstr>
      <vt:lpstr>PowerPoint Presentation</vt:lpstr>
      <vt:lpstr>“Be ever attentive to the “Whisperings of Grace!” </vt:lpstr>
      <vt:lpstr>PowerPoint Presentation</vt:lpstr>
      <vt:lpstr>PowerPoint Presentation</vt:lpstr>
      <vt:lpstr>PowerPoint Presentation</vt:lpstr>
      <vt:lpstr>Bangladeshi Sisters studying Theology, Sociology and Educational Management in Manila </vt:lpstr>
      <vt:lpstr>PowerPoint Presentation</vt:lpstr>
      <vt:lpstr>PowerPoint Presentation</vt:lpstr>
      <vt:lpstr>PowerPoint Presentation</vt:lpstr>
      <vt:lpstr>PowerPoint Presentation</vt:lpstr>
      <vt:lpstr>PowerPoint Presentation</vt:lpstr>
      <vt:lpstr>Montagnard People, Vietnam, Health Ministry</vt:lpstr>
      <vt:lpstr>Migrant Factory Workers, Bangladesh</vt:lpstr>
      <vt:lpstr>PowerPoint Presentation</vt:lpstr>
      <vt:lpstr>ANTI-TRAFFICKING</vt:lpstr>
      <vt:lpstr>PowerPoint Presentation</vt:lpstr>
      <vt:lpstr>PowerPoint Presentation</vt:lpstr>
      <vt:lpstr>PowerPoint Presentation</vt:lpstr>
      <vt:lpstr>SOLIDARITY WITH SOUTH SUDAN  (SSS)</vt:lpstr>
      <vt:lpstr>PowerPoint Presentation</vt:lpstr>
      <vt:lpstr>PowerPoint Presentation</vt:lpstr>
      <vt:lpstr>PowerPoint Presentation</vt:lpstr>
      <vt:lpstr>Multicultural Communities</vt:lpstr>
      <vt:lpstr>PowerPoint Presentation</vt:lpstr>
      <vt:lpstr>Rewriting Constitutions</vt:lpstr>
      <vt:lpstr>Professionalism</vt:lpstr>
      <vt:lpstr>PowerPoint Presentation</vt:lpstr>
      <vt:lpstr>PowerPoint Presentation</vt:lpstr>
      <vt:lpstr>PowerPoint Presentation</vt:lpstr>
      <vt:lpstr>Preparation for Leadership </vt:lpstr>
      <vt:lpstr>PowerPoint Presentation</vt:lpstr>
      <vt:lpstr>PowerPoint Presentation</vt:lpstr>
      <vt:lpstr>PowerPoint Presentation</vt:lpstr>
      <vt:lpstr>PowerPoint Presentation</vt:lpstr>
      <vt:lpstr>LEADERS</vt:lpstr>
      <vt:lpstr>PowerPoint Presentation</vt:lpstr>
      <vt:lpstr>HEARTS ON FIRE!</vt:lpstr>
      <vt:lpstr>MIRIAM</vt:lpstr>
      <vt:lpstr> HULDA</vt:lpstr>
      <vt:lpstr>RUTH</vt:lpstr>
      <vt:lpstr>QUEEN ESTHER</vt:lpstr>
      <vt:lpstr>    LYDIA</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THERE IS NO VISION THE PEOPLE PERISH</dc:title>
  <dc:creator>Jo Kane</dc:creator>
  <cp:lastModifiedBy>Sr. Maureen Mcbride</cp:lastModifiedBy>
  <cp:revision>39</cp:revision>
  <dcterms:created xsi:type="dcterms:W3CDTF">2013-04-27T02:16:25Z</dcterms:created>
  <dcterms:modified xsi:type="dcterms:W3CDTF">2013-04-28T12:38:49Z</dcterms:modified>
</cp:coreProperties>
</file>