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74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Patrick J McInerney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 smtClean="0"/>
              <a:t>29/04/2013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Mission: One Heart, Many Voices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35D8D-AC96-4EC8-AD7C-FA4AAA468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30370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Patrick J McInerney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 smtClean="0"/>
              <a:t>29/04/2013</a:t>
            </a:r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Mission: One Heart, Many Voices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42B8-A4A4-4E94-B1E2-7BF1FA10F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813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942B8-A4A4-4E94-B1E2-7BF1FA10FD1B}" type="slidenum">
              <a:rPr lang="en-AU" smtClean="0"/>
              <a:t>7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 smtClean="0"/>
              <a:t>29/04/2013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Mission: One Heart, Many Voices</a:t>
            </a:r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 smtClean="0"/>
              <a:t>Patrick J McInerney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81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18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67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14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42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27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32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04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24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712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89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7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8795-F72F-48A4-906B-97FDDBA0D8E2}" type="datetimeFigureOut">
              <a:rPr lang="en-AU" smtClean="0"/>
              <a:t>28/04/2013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51CD-D56E-4242-9D05-F2248E50EA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901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4"/>
            <a:ext cx="9144000" cy="485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" y="2830076"/>
            <a:ext cx="9139376" cy="237626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AU" dirty="0" smtClean="0"/>
              <a:t>Mission in Dialogue</a:t>
            </a:r>
            <a:br>
              <a:rPr lang="en-AU" dirty="0" smtClean="0"/>
            </a:br>
            <a:r>
              <a:rPr lang="en-AU" sz="2400" dirty="0" smtClean="0"/>
              <a:t>Dr Edmund Chia</a:t>
            </a:r>
            <a:br>
              <a:rPr lang="en-AU" sz="2400" dirty="0" smtClean="0"/>
            </a:br>
            <a:r>
              <a:rPr lang="en-AU" sz="2400" dirty="0" smtClean="0"/>
              <a:t>Rev Dr Patrick J McInerney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5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AU" dirty="0"/>
              <a:t>Pope Benedict </a:t>
            </a:r>
            <a:r>
              <a:rPr lang="en-AU" dirty="0" smtClean="0"/>
              <a:t>XVI</a:t>
            </a:r>
            <a:br>
              <a:rPr lang="en-AU" dirty="0" smtClean="0"/>
            </a:br>
            <a:r>
              <a:rPr lang="en-AU" dirty="0" smtClean="0"/>
              <a:t>Address </a:t>
            </a:r>
            <a:r>
              <a:rPr lang="en-AU" dirty="0"/>
              <a:t>to Roman </a:t>
            </a:r>
            <a:r>
              <a:rPr lang="en-AU" dirty="0" smtClean="0"/>
              <a:t>Curia   </a:t>
            </a:r>
            <a:r>
              <a:rPr lang="en-AU" dirty="0"/>
              <a:t>21/12/12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Two </a:t>
            </a:r>
            <a:r>
              <a:rPr lang="en-AU" dirty="0"/>
              <a:t>rules are generally regarded nowadays as fundamental for interreligious dialogue:</a:t>
            </a:r>
          </a:p>
          <a:p>
            <a:pPr marL="633222" lvl="0" indent="-514350">
              <a:buFont typeface="+mj-lt"/>
              <a:buAutoNum type="arabicPeriod"/>
            </a:pPr>
            <a:r>
              <a:rPr lang="en-AU" sz="3100" spc="-80" dirty="0"/>
              <a:t>Dialogue does not aim at conversion, but at understanding</a:t>
            </a:r>
            <a:r>
              <a:rPr lang="en-AU" sz="3100" spc="-80" dirty="0" smtClean="0"/>
              <a:t>.  </a:t>
            </a:r>
          </a:p>
          <a:p>
            <a:pPr marL="631825" lvl="0" indent="0">
              <a:buNone/>
            </a:pPr>
            <a:r>
              <a:rPr lang="en-AU" sz="3100" spc="-100" dirty="0" smtClean="0"/>
              <a:t>In </a:t>
            </a:r>
            <a:r>
              <a:rPr lang="en-AU" sz="3100" spc="-100" dirty="0"/>
              <a:t>this respect it </a:t>
            </a:r>
            <a:r>
              <a:rPr lang="en-AU" sz="3100" b="1" spc="-100" dirty="0"/>
              <a:t>differs from evangelization, from mission</a:t>
            </a:r>
            <a:r>
              <a:rPr lang="en-AU" sz="3100" spc="-100" dirty="0"/>
              <a:t>;</a:t>
            </a:r>
          </a:p>
          <a:p>
            <a:pPr marL="633222" lvl="0" indent="-514350">
              <a:buFont typeface="+mj-lt"/>
              <a:buAutoNum type="arabicPeriod" startAt="2"/>
            </a:pPr>
            <a:r>
              <a:rPr lang="en-AU" sz="3100" dirty="0"/>
              <a:t>Accordingly, both parties to the dialogue remain consciously within their identity, which the dialogue does not place in question either for themselves or for the other. </a:t>
            </a:r>
          </a:p>
          <a:p>
            <a:r>
              <a:rPr lang="en-AU" sz="3100" dirty="0"/>
              <a:t>… But all the same, the search for knowledge and understanding always has to involve drawing closer to the truth. ….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30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you get it wrong!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Interreligious dialogue is a vital, necessary and urgent part of the evangelizing mission of the Church which we ignore at our peril.    </a:t>
            </a:r>
            <a:r>
              <a:rPr lang="en-US" dirty="0" smtClean="0"/>
              <a:t>(</a:t>
            </a:r>
            <a:r>
              <a:rPr lang="en-US" dirty="0" err="1" smtClean="0"/>
              <a:t>cf</a:t>
            </a:r>
            <a:r>
              <a:rPr lang="en-US" dirty="0" smtClean="0"/>
              <a:t> RM</a:t>
            </a:r>
            <a:r>
              <a:rPr lang="en-US" dirty="0"/>
              <a:t>, </a:t>
            </a:r>
            <a:r>
              <a:rPr lang="en-US" dirty="0" smtClean="0"/>
              <a:t>55; DP</a:t>
            </a:r>
            <a:r>
              <a:rPr lang="en-US" dirty="0"/>
              <a:t>, </a:t>
            </a:r>
            <a:r>
              <a:rPr lang="en-US" dirty="0" smtClean="0"/>
              <a:t>2, 77)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9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cap="all" dirty="0"/>
              <a:t>Why Dialogue</a:t>
            </a:r>
            <a:r>
              <a:rPr lang="en-AU" cap="all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AU" dirty="0" smtClean="0"/>
              <a:t>The </a:t>
            </a:r>
            <a:r>
              <a:rPr lang="en-AU" dirty="0"/>
              <a:t>Church’s relationship with other religions is dictated by a twofold respect: </a:t>
            </a:r>
          </a:p>
          <a:p>
            <a:pPr marL="633222" indent="-514350">
              <a:buFont typeface="+mj-lt"/>
              <a:buAutoNum type="arabicPeriod"/>
            </a:pPr>
            <a:r>
              <a:rPr lang="en-AU" spc="-50" dirty="0"/>
              <a:t>Respect for man [sic!] in his quest for answers to the deepest questions of his life</a:t>
            </a:r>
            <a:r>
              <a:rPr lang="en-AU" spc="-50" dirty="0" smtClean="0"/>
              <a:t>, and </a:t>
            </a:r>
            <a:endParaRPr lang="en-AU" spc="-50" dirty="0"/>
          </a:p>
          <a:p>
            <a:pPr marL="633222" indent="-514350">
              <a:buFont typeface="+mj-lt"/>
              <a:buAutoNum type="arabicPeriod"/>
            </a:pPr>
            <a:r>
              <a:rPr lang="en-AU" dirty="0" smtClean="0"/>
              <a:t>respect </a:t>
            </a:r>
            <a:r>
              <a:rPr lang="en-AU" dirty="0"/>
              <a:t>for the action of the spirit in man.</a:t>
            </a:r>
          </a:p>
          <a:p>
            <a:pPr marL="118872" indent="0">
              <a:buNone/>
            </a:pPr>
            <a:r>
              <a:rPr lang="en-AU" dirty="0"/>
              <a:t> </a:t>
            </a:r>
            <a:r>
              <a:rPr lang="en-AU" dirty="0" smtClean="0"/>
              <a:t>   </a:t>
            </a:r>
          </a:p>
          <a:p>
            <a:pPr marL="118872" indent="0">
              <a:buNone/>
            </a:pPr>
            <a:r>
              <a:rPr lang="en-AU" dirty="0"/>
              <a:t> </a:t>
            </a:r>
            <a:r>
              <a:rPr lang="en-AU" dirty="0" smtClean="0"/>
              <a:t>      Pope </a:t>
            </a:r>
            <a:r>
              <a:rPr lang="en-AU" dirty="0"/>
              <a:t>John Paul II, </a:t>
            </a:r>
            <a:r>
              <a:rPr lang="en-AU" i="1" dirty="0" err="1"/>
              <a:t>Redemptoris</a:t>
            </a:r>
            <a:r>
              <a:rPr lang="en-AU" i="1" dirty="0"/>
              <a:t> </a:t>
            </a:r>
            <a:r>
              <a:rPr lang="en-AU" i="1" dirty="0" err="1"/>
              <a:t>Missio</a:t>
            </a:r>
            <a:r>
              <a:rPr lang="en-AU" dirty="0"/>
              <a:t>, </a:t>
            </a:r>
            <a:r>
              <a:rPr lang="en-AU" dirty="0" smtClean="0"/>
              <a:t>29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Human </a:t>
            </a:r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Geopolitical</a:t>
            </a:r>
          </a:p>
          <a:p>
            <a:pPr lvl="1"/>
            <a:r>
              <a:rPr lang="en-AU" dirty="0" smtClean="0"/>
              <a:t>one </a:t>
            </a:r>
            <a:r>
              <a:rPr lang="en-AU" dirty="0"/>
              <a:t>earth, one </a:t>
            </a:r>
            <a:r>
              <a:rPr lang="en-AU" dirty="0" smtClean="0"/>
              <a:t>planet, interdependence</a:t>
            </a:r>
            <a:endParaRPr lang="en-AU" dirty="0"/>
          </a:p>
          <a:p>
            <a:r>
              <a:rPr lang="en-AU" dirty="0" smtClean="0"/>
              <a:t>Biological</a:t>
            </a:r>
          </a:p>
          <a:p>
            <a:pPr lvl="1"/>
            <a:r>
              <a:rPr lang="en-AU" dirty="0"/>
              <a:t>s</a:t>
            </a:r>
            <a:r>
              <a:rPr lang="en-AU" dirty="0" smtClean="0"/>
              <a:t>ame human nature, same DNA</a:t>
            </a:r>
          </a:p>
          <a:p>
            <a:r>
              <a:rPr lang="en-AU" dirty="0" smtClean="0"/>
              <a:t>Sociological</a:t>
            </a:r>
          </a:p>
          <a:p>
            <a:pPr lvl="1"/>
            <a:r>
              <a:rPr lang="en-AU" dirty="0" smtClean="0"/>
              <a:t>conceived in relationship</a:t>
            </a:r>
          </a:p>
          <a:p>
            <a:pPr lvl="1"/>
            <a:r>
              <a:rPr lang="en-AU" dirty="0"/>
              <a:t>g</a:t>
            </a:r>
            <a:r>
              <a:rPr lang="en-AU" dirty="0" smtClean="0"/>
              <a:t>row in relationship – parents, siblings, friends, school, adulthood</a:t>
            </a:r>
          </a:p>
          <a:p>
            <a:pPr lvl="1"/>
            <a:r>
              <a:rPr lang="en-AU" dirty="0"/>
              <a:t>b</a:t>
            </a:r>
            <a:r>
              <a:rPr lang="en-AU" dirty="0" smtClean="0"/>
              <a:t>ecome the persons </a:t>
            </a:r>
            <a:r>
              <a:rPr lang="en-AU" i="1" dirty="0" smtClean="0"/>
              <a:t>who</a:t>
            </a:r>
            <a:r>
              <a:rPr lang="en-AU" dirty="0" smtClean="0"/>
              <a:t> we are through relationship</a:t>
            </a:r>
          </a:p>
          <a:p>
            <a:r>
              <a:rPr lang="en-AU" dirty="0" smtClean="0"/>
              <a:t>Anthropological</a:t>
            </a:r>
          </a:p>
          <a:p>
            <a:pPr lvl="1"/>
            <a:r>
              <a:rPr lang="en-AU" dirty="0"/>
              <a:t>i</a:t>
            </a:r>
            <a:r>
              <a:rPr lang="en-AU" dirty="0" smtClean="0"/>
              <a:t>nherit and share </a:t>
            </a:r>
            <a:r>
              <a:rPr lang="en-AU" dirty="0"/>
              <a:t>in creating our cultures, </a:t>
            </a:r>
            <a:r>
              <a:rPr lang="en-AU" dirty="0" smtClean="0"/>
              <a:t>societies </a:t>
            </a:r>
          </a:p>
          <a:p>
            <a:pPr lvl="1"/>
            <a:r>
              <a:rPr lang="en-AU" dirty="0" smtClean="0"/>
              <a:t>quest </a:t>
            </a:r>
            <a:r>
              <a:rPr lang="en-AU" dirty="0"/>
              <a:t>for </a:t>
            </a:r>
            <a:r>
              <a:rPr lang="en-AU" dirty="0" smtClean="0"/>
              <a:t>transcendence</a:t>
            </a:r>
            <a:endParaRPr lang="en-AU" dirty="0"/>
          </a:p>
          <a:p>
            <a:r>
              <a:rPr lang="en-AU" dirty="0" smtClean="0"/>
              <a:t>Philosophical</a:t>
            </a:r>
          </a:p>
          <a:p>
            <a:pPr lvl="1"/>
            <a:r>
              <a:rPr lang="en-AU" spc="-100" dirty="0" smtClean="0"/>
              <a:t>same questions: life</a:t>
            </a:r>
            <a:r>
              <a:rPr lang="en-AU" spc="-100" dirty="0"/>
              <a:t>, death, suffering, </a:t>
            </a:r>
            <a:r>
              <a:rPr lang="en-AU" spc="-100" dirty="0" smtClean="0"/>
              <a:t>meaning (</a:t>
            </a:r>
            <a:r>
              <a:rPr lang="en-AU" spc="-100" dirty="0" err="1" smtClean="0"/>
              <a:t>cf</a:t>
            </a:r>
            <a:r>
              <a:rPr lang="en-AU" spc="-100" dirty="0" smtClean="0"/>
              <a:t> NA, 1)</a:t>
            </a:r>
            <a:endParaRPr lang="en-AU" spc="-1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39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Theological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/>
              <a:t>Common to (theistic) religions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created </a:t>
            </a:r>
            <a:r>
              <a:rPr lang="en-AU" dirty="0"/>
              <a:t>by </a:t>
            </a:r>
            <a:r>
              <a:rPr lang="en-AU" dirty="0" smtClean="0"/>
              <a:t>God, called </a:t>
            </a:r>
            <a:r>
              <a:rPr lang="en-AU" dirty="0"/>
              <a:t>by </a:t>
            </a:r>
            <a:r>
              <a:rPr lang="en-AU" dirty="0" smtClean="0"/>
              <a:t>God, spoken to by God        (</a:t>
            </a:r>
            <a:r>
              <a:rPr lang="en-AU" dirty="0" err="1" smtClean="0"/>
              <a:t>cf</a:t>
            </a:r>
            <a:r>
              <a:rPr lang="en-AU" dirty="0" smtClean="0"/>
              <a:t> </a:t>
            </a:r>
            <a:r>
              <a:rPr lang="en-AU" dirty="0" err="1" smtClean="0"/>
              <a:t>Heb</a:t>
            </a:r>
            <a:r>
              <a:rPr lang="en-AU" dirty="0" smtClean="0"/>
              <a:t> 1:1), </a:t>
            </a:r>
            <a:r>
              <a:rPr lang="en-AU" dirty="0"/>
              <a:t>destiny is with God</a:t>
            </a:r>
          </a:p>
          <a:p>
            <a:r>
              <a:rPr lang="en-AU" b="1" dirty="0"/>
              <a:t>Specific to </a:t>
            </a:r>
            <a:r>
              <a:rPr lang="en-AU" b="1" dirty="0" smtClean="0"/>
              <a:t>Christianity</a:t>
            </a:r>
          </a:p>
          <a:p>
            <a:pPr lvl="1"/>
            <a:r>
              <a:rPr lang="en-AU" dirty="0" smtClean="0"/>
              <a:t>Incarnation: “Word became flesh” (</a:t>
            </a:r>
            <a:r>
              <a:rPr lang="en-AU" dirty="0" err="1" smtClean="0"/>
              <a:t>Jn</a:t>
            </a:r>
            <a:r>
              <a:rPr lang="en-AU" dirty="0" smtClean="0"/>
              <a:t> 1:14)</a:t>
            </a:r>
          </a:p>
          <a:p>
            <a:pPr lvl="1"/>
            <a:r>
              <a:rPr lang="en-AU" dirty="0" smtClean="0"/>
              <a:t>Kingdom of God</a:t>
            </a:r>
          </a:p>
          <a:p>
            <a:pPr lvl="1"/>
            <a:r>
              <a:rPr lang="en-AU" spc="-100" dirty="0" smtClean="0"/>
              <a:t>Mission of Church: “make disciples of all nations” (Mt 28:19)</a:t>
            </a:r>
          </a:p>
          <a:p>
            <a:pPr lvl="1"/>
            <a:r>
              <a:rPr lang="en-AU" dirty="0" smtClean="0"/>
              <a:t>“The </a:t>
            </a:r>
            <a:r>
              <a:rPr lang="en-AU" dirty="0"/>
              <a:t>Church, however, feels itself called to dialogue principally because of its faith.  In the Trinitarian mystery, Christian revelation allows us to glimpse in God a life of communion and interchange.” (DM, 22)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97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Trinitarian 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b="1" dirty="0" smtClean="0"/>
              <a:t>Trinity</a:t>
            </a:r>
          </a:p>
          <a:p>
            <a:pPr marL="704088" lvl="2" indent="-320040">
              <a:spcBef>
                <a:spcPts val="0"/>
              </a:spcBef>
              <a:buClr>
                <a:schemeClr val="accent2"/>
              </a:buClr>
              <a:buSzPct val="80000"/>
              <a:buFont typeface="Wingdings 2"/>
              <a:buChar char=""/>
            </a:pPr>
            <a:r>
              <a:rPr lang="en-AU" dirty="0"/>
              <a:t>God is the Creator of all – “image and likeness of God</a:t>
            </a:r>
            <a:r>
              <a:rPr lang="en-AU" dirty="0" smtClean="0"/>
              <a:t>”</a:t>
            </a:r>
          </a:p>
          <a:p>
            <a:pPr marL="704088" lvl="2" indent="-320040">
              <a:spcBef>
                <a:spcPts val="0"/>
              </a:spcBef>
              <a:buClr>
                <a:schemeClr val="accent2"/>
              </a:buClr>
              <a:buSzPct val="80000"/>
              <a:buFont typeface="Wingdings 2"/>
              <a:buChar char=""/>
            </a:pPr>
            <a:endParaRPr lang="en-AU" dirty="0"/>
          </a:p>
          <a:p>
            <a:r>
              <a:rPr lang="en-AU" b="1" dirty="0" smtClean="0"/>
              <a:t>Father:  </a:t>
            </a:r>
          </a:p>
          <a:p>
            <a:pPr lvl="1"/>
            <a:r>
              <a:rPr lang="en-AU" dirty="0" smtClean="0"/>
              <a:t>“</a:t>
            </a:r>
            <a:r>
              <a:rPr lang="en-AU" dirty="0"/>
              <a:t>discovering and bringing to light and fullness all the richness which the Father has hidden in creation and history” (DM, 22)</a:t>
            </a:r>
          </a:p>
          <a:p>
            <a:r>
              <a:rPr lang="en-AU" b="1" dirty="0" smtClean="0"/>
              <a:t>Son:  </a:t>
            </a:r>
          </a:p>
          <a:p>
            <a:pPr lvl="1"/>
            <a:r>
              <a:rPr lang="en-AU" dirty="0" smtClean="0"/>
              <a:t>Jesus </a:t>
            </a:r>
            <a:r>
              <a:rPr lang="en-AU" dirty="0"/>
              <a:t>Christ is the Saviour of all (cf. RH, 13; RM, 10)</a:t>
            </a:r>
            <a:endParaRPr lang="en-AU" sz="2400" dirty="0"/>
          </a:p>
          <a:p>
            <a:pPr lvl="2"/>
            <a:r>
              <a:rPr lang="en-AU" dirty="0"/>
              <a:t>harvest the “seeds of the word” (cf. AG, 11)</a:t>
            </a:r>
            <a:endParaRPr lang="en-AU" sz="2000" dirty="0"/>
          </a:p>
          <a:p>
            <a:pPr lvl="2"/>
            <a:r>
              <a:rPr lang="en-US" dirty="0"/>
              <a:t>“often reflect a ray of that truth which enlightens all men and women.” (NA, 2)</a:t>
            </a:r>
            <a:endParaRPr lang="en-AU" sz="2000" dirty="0"/>
          </a:p>
          <a:p>
            <a:r>
              <a:rPr lang="en-AU" b="1" dirty="0"/>
              <a:t>Holy </a:t>
            </a:r>
            <a:r>
              <a:rPr lang="en-AU" b="1" dirty="0" smtClean="0"/>
              <a:t>Spirit: </a:t>
            </a:r>
          </a:p>
          <a:p>
            <a:pPr lvl="1"/>
            <a:r>
              <a:rPr lang="en-AU" dirty="0" smtClean="0"/>
              <a:t>Holy </a:t>
            </a:r>
            <a:r>
              <a:rPr lang="en-AU" dirty="0"/>
              <a:t>Spirit is present and active in all</a:t>
            </a:r>
            <a:endParaRPr lang="en-AU" sz="2400" dirty="0"/>
          </a:p>
          <a:p>
            <a:pPr lvl="2"/>
            <a:r>
              <a:rPr lang="en-AU" dirty="0"/>
              <a:t>“The Spirit’s presence and activity affect not only the individuals but also society and history, peoples, cultures and religions.”  (RM, 28)</a:t>
            </a:r>
            <a:endParaRPr lang="en-AU" sz="2000" dirty="0"/>
          </a:p>
          <a:p>
            <a:pPr lvl="2"/>
            <a:r>
              <a:rPr lang="en-AU" dirty="0"/>
              <a:t>“every authentic prayer is prompted by the Holy Spirit, who is mysteriously present in every human heart [Address to Curia, Dec 1986).” (RM, 29</a:t>
            </a:r>
            <a:r>
              <a:rPr lang="en-AU" dirty="0" smtClean="0"/>
              <a:t>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614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775191"/>
            <a:ext cx="4283968" cy="4625609"/>
          </a:xfrm>
        </p:spPr>
        <p:txBody>
          <a:bodyPr>
            <a:normAutofit/>
          </a:bodyPr>
          <a:lstStyle/>
          <a:p>
            <a:pPr marL="354013" lvl="1" indent="0">
              <a:buNone/>
            </a:pPr>
            <a:r>
              <a:rPr lang="en-AU" sz="4400" dirty="0" smtClean="0">
                <a:solidFill>
                  <a:srgbClr val="FFFF00"/>
                </a:solidFill>
              </a:rPr>
              <a:t>Resources on Interreligious Dialogue</a:t>
            </a:r>
          </a:p>
          <a:p>
            <a:pPr marL="354013" lvl="1" indent="0">
              <a:buNone/>
            </a:pPr>
            <a:endParaRPr lang="en-AU" sz="4400" dirty="0">
              <a:solidFill>
                <a:srgbClr val="FFFF00"/>
              </a:solidFill>
            </a:endParaRPr>
          </a:p>
          <a:p>
            <a:pPr marL="354013" lvl="1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www.columban.org.au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85"/>
            <a:ext cx="4860032" cy="68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0"/>
            <a:ext cx="4900809" cy="6840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354013" lvl="2" indent="0">
              <a:spcBef>
                <a:spcPts val="0"/>
              </a:spcBef>
              <a:buNone/>
              <a:tabLst>
                <a:tab pos="354013" algn="l"/>
              </a:tabLst>
            </a:pPr>
            <a:r>
              <a:rPr lang="en-AU" sz="4400" dirty="0" smtClean="0">
                <a:solidFill>
                  <a:srgbClr val="FFFF00"/>
                </a:solidFill>
              </a:rPr>
              <a:t>The </a:t>
            </a:r>
          </a:p>
          <a:p>
            <a:pPr marL="354013" lvl="2" indent="0">
              <a:spcBef>
                <a:spcPts val="0"/>
              </a:spcBef>
              <a:buNone/>
              <a:tabLst>
                <a:tab pos="354013" algn="l"/>
              </a:tabLst>
            </a:pPr>
            <a:r>
              <a:rPr lang="en-AU" sz="4400" dirty="0" smtClean="0">
                <a:solidFill>
                  <a:srgbClr val="FFFF00"/>
                </a:solidFill>
              </a:rPr>
              <a:t>Golden </a:t>
            </a:r>
          </a:p>
          <a:p>
            <a:pPr marL="354013" lvl="2" indent="0">
              <a:spcBef>
                <a:spcPts val="0"/>
              </a:spcBef>
              <a:buNone/>
              <a:tabLst>
                <a:tab pos="354013" algn="l"/>
              </a:tabLst>
            </a:pPr>
            <a:r>
              <a:rPr lang="en-AU" sz="4400" dirty="0" smtClean="0">
                <a:solidFill>
                  <a:srgbClr val="FFFF00"/>
                </a:solidFill>
              </a:rPr>
              <a:t>Rule</a:t>
            </a:r>
          </a:p>
          <a:p>
            <a:pPr marL="354013" lvl="2" indent="0">
              <a:spcBef>
                <a:spcPts val="0"/>
              </a:spcBef>
              <a:buNone/>
              <a:tabLst>
                <a:tab pos="354013" algn="l"/>
              </a:tabLst>
            </a:pPr>
            <a:endParaRPr lang="en-AU" sz="4400" dirty="0">
              <a:solidFill>
                <a:srgbClr val="FFFF00"/>
              </a:solidFill>
            </a:endParaRPr>
          </a:p>
          <a:p>
            <a:pPr marL="354013" lvl="2" indent="0">
              <a:spcBef>
                <a:spcPts val="0"/>
              </a:spcBef>
              <a:buNone/>
              <a:tabLst>
                <a:tab pos="354013" algn="l"/>
              </a:tabLst>
            </a:pPr>
            <a:r>
              <a:rPr lang="en-AU" dirty="0" smtClean="0">
                <a:solidFill>
                  <a:srgbClr val="FFFF00"/>
                </a:solidFill>
              </a:rPr>
              <a:t>www.columban.org.au/thegoldenrule</a:t>
            </a:r>
            <a:r>
              <a:rPr lang="en-AU" sz="4400" dirty="0" smtClean="0">
                <a:solidFill>
                  <a:srgbClr val="FFFF00"/>
                </a:solidFill>
              </a:rPr>
              <a:t> </a:t>
            </a:r>
            <a:endParaRPr lang="en-AU" sz="4400" dirty="0">
              <a:solidFill>
                <a:srgbClr val="FFFF00"/>
              </a:solidFill>
            </a:endParaRPr>
          </a:p>
          <a:p>
            <a:pPr marL="800100" lvl="2" indent="0">
              <a:spcBef>
                <a:spcPts val="0"/>
              </a:spcBef>
              <a:buNone/>
            </a:pPr>
            <a:endParaRPr lang="en-A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Mission is Complex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“Mission is thus presented in the consciousness of the church as </a:t>
            </a:r>
            <a:r>
              <a:rPr lang="en-US" b="1" dirty="0"/>
              <a:t>a single but complex and articulated reality.”  (</a:t>
            </a:r>
            <a:r>
              <a:rPr lang="en-US" dirty="0"/>
              <a:t>DM, 13)  [1984]</a:t>
            </a:r>
            <a:endParaRPr lang="en-AU" dirty="0"/>
          </a:p>
          <a:p>
            <a:pPr lvl="1"/>
            <a:r>
              <a:rPr lang="en-US" dirty="0"/>
              <a:t>Simple presence and living witness</a:t>
            </a:r>
            <a:endParaRPr lang="en-AU" dirty="0"/>
          </a:p>
          <a:p>
            <a:pPr lvl="1"/>
            <a:r>
              <a:rPr lang="en-US" dirty="0"/>
              <a:t>Service of mankind (sic!) and all forms of activity for social development and for the struggle against poverty and the structures which produce it</a:t>
            </a:r>
            <a:endParaRPr lang="en-AU" dirty="0"/>
          </a:p>
          <a:p>
            <a:pPr lvl="1"/>
            <a:r>
              <a:rPr lang="en-US" dirty="0"/>
              <a:t>Liturgical life, prayer, contemplation</a:t>
            </a:r>
            <a:endParaRPr lang="en-AU" dirty="0"/>
          </a:p>
          <a:p>
            <a:pPr lvl="1"/>
            <a:r>
              <a:rPr lang="en-US" dirty="0"/>
              <a:t>Interreligious dialogue </a:t>
            </a:r>
            <a:endParaRPr lang="en-AU" dirty="0"/>
          </a:p>
          <a:p>
            <a:pPr lvl="1"/>
            <a:r>
              <a:rPr lang="en-US" dirty="0"/>
              <a:t>Announcement and catechesis, proclamation, consequences for life and culture.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9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Mission is Complex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spc="-100" dirty="0"/>
              <a:t>Paths of Mission</a:t>
            </a:r>
            <a:r>
              <a:rPr lang="en-US" spc="-100" dirty="0"/>
              <a:t>, Chapter V, </a:t>
            </a:r>
            <a:r>
              <a:rPr lang="en-US" i="1" spc="-100" dirty="0" err="1"/>
              <a:t>Redemptoris</a:t>
            </a:r>
            <a:r>
              <a:rPr lang="en-US" i="1" spc="-100" dirty="0"/>
              <a:t> </a:t>
            </a:r>
            <a:r>
              <a:rPr lang="en-US" i="1" spc="-100" dirty="0" err="1"/>
              <a:t>Missio</a:t>
            </a:r>
            <a:r>
              <a:rPr lang="en-US" i="1" spc="-100" dirty="0"/>
              <a:t>  </a:t>
            </a:r>
            <a:r>
              <a:rPr lang="en-US" spc="-100" dirty="0"/>
              <a:t>[1990]</a:t>
            </a:r>
            <a:endParaRPr lang="en-AU" spc="-100" dirty="0"/>
          </a:p>
          <a:p>
            <a:pPr lvl="1"/>
            <a:r>
              <a:rPr lang="en-US" dirty="0"/>
              <a:t>Witness (42-43)</a:t>
            </a:r>
            <a:endParaRPr lang="en-AU" dirty="0"/>
          </a:p>
          <a:p>
            <a:pPr lvl="1"/>
            <a:r>
              <a:rPr lang="en-US" dirty="0"/>
              <a:t>Initial Proclamation (44-55)</a:t>
            </a:r>
            <a:endParaRPr lang="en-AU" dirty="0"/>
          </a:p>
          <a:p>
            <a:pPr lvl="1"/>
            <a:r>
              <a:rPr lang="en-US" dirty="0"/>
              <a:t>Conversion and Baptism (46-47)</a:t>
            </a:r>
            <a:endParaRPr lang="en-AU" dirty="0"/>
          </a:p>
          <a:p>
            <a:pPr lvl="1"/>
            <a:r>
              <a:rPr lang="en-US" dirty="0"/>
              <a:t>Forming local churches (48-50)</a:t>
            </a:r>
            <a:endParaRPr lang="en-AU" dirty="0"/>
          </a:p>
          <a:p>
            <a:pPr lvl="1"/>
            <a:r>
              <a:rPr lang="en-US" dirty="0"/>
              <a:t>“Ecclesial Basic Communities” (51)</a:t>
            </a:r>
            <a:endParaRPr lang="en-AU" dirty="0"/>
          </a:p>
          <a:p>
            <a:pPr lvl="1"/>
            <a:r>
              <a:rPr lang="en-US" dirty="0"/>
              <a:t>Incarnating the Gospel in Peoples' Culture (52-54)</a:t>
            </a:r>
            <a:endParaRPr lang="en-AU" dirty="0"/>
          </a:p>
          <a:p>
            <a:pPr lvl="1"/>
            <a:r>
              <a:rPr lang="en-US" spc="-100" dirty="0"/>
              <a:t>Dialogue with Our Brothers and Sisters of Other Religions (55-57)</a:t>
            </a:r>
            <a:endParaRPr lang="en-AU" spc="-100" dirty="0"/>
          </a:p>
          <a:p>
            <a:pPr lvl="1"/>
            <a:r>
              <a:rPr lang="en-US" dirty="0"/>
              <a:t>Promoting Development by Forming Consciences (58-59)</a:t>
            </a:r>
            <a:endParaRPr lang="en-AU" dirty="0"/>
          </a:p>
          <a:p>
            <a:pPr lvl="1"/>
            <a:r>
              <a:rPr lang="en-US" dirty="0"/>
              <a:t>Charity – Source and Criterion of Mission (60</a:t>
            </a:r>
            <a:r>
              <a:rPr lang="en-US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3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Mission is Dialogue!  </a:t>
            </a:r>
          </a:p>
          <a:p>
            <a:pPr lvl="1"/>
            <a:r>
              <a:rPr lang="en-AU" dirty="0" smtClean="0"/>
              <a:t>(</a:t>
            </a:r>
            <a:r>
              <a:rPr lang="en-AU" dirty="0" err="1" smtClean="0"/>
              <a:t>cf</a:t>
            </a:r>
            <a:r>
              <a:rPr lang="en-AU" dirty="0" smtClean="0"/>
              <a:t> DP, 4, c)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Dialogue is NOT mission!</a:t>
            </a:r>
          </a:p>
          <a:p>
            <a:pPr lvl="1"/>
            <a:r>
              <a:rPr lang="en-AU" dirty="0" smtClean="0"/>
              <a:t>(</a:t>
            </a:r>
            <a:r>
              <a:rPr lang="en-AU" dirty="0" err="1"/>
              <a:t>cf</a:t>
            </a:r>
            <a:r>
              <a:rPr lang="en-AU" dirty="0"/>
              <a:t> DP, 4, c)</a:t>
            </a:r>
          </a:p>
          <a:p>
            <a:endParaRPr lang="en-AU" dirty="0" smtClean="0"/>
          </a:p>
          <a:p>
            <a:r>
              <a:rPr lang="en-AU" dirty="0" smtClean="0"/>
              <a:t>Dialogue and Mission!</a:t>
            </a:r>
          </a:p>
          <a:p>
            <a:pPr lvl="1"/>
            <a:r>
              <a:rPr lang="en-AU" i="1" dirty="0"/>
              <a:t>Name:</a:t>
            </a:r>
          </a:p>
          <a:p>
            <a:pPr lvl="2"/>
            <a:r>
              <a:rPr lang="en-AU" i="1" dirty="0"/>
              <a:t>The Attitude of the Church toward the Followers of Other Religions: Reflections and Orientations on </a:t>
            </a:r>
            <a:r>
              <a:rPr lang="en-AU" b="1" i="1" dirty="0"/>
              <a:t>Dialogue and Mission</a:t>
            </a:r>
            <a:r>
              <a:rPr lang="en-AU" b="1" dirty="0"/>
              <a:t>.</a:t>
            </a:r>
          </a:p>
          <a:p>
            <a:pPr lvl="1"/>
            <a:r>
              <a:rPr lang="en-US" dirty="0" smtClean="0"/>
              <a:t>Structure</a:t>
            </a:r>
            <a:r>
              <a:rPr lang="en-US" dirty="0"/>
              <a:t>	</a:t>
            </a:r>
            <a:endParaRPr lang="en-US" dirty="0" smtClean="0"/>
          </a:p>
          <a:p>
            <a:pPr marL="768096" lvl="2" indent="0">
              <a:buNone/>
            </a:pPr>
            <a:r>
              <a:rPr lang="en-US" dirty="0"/>
              <a:t>	</a:t>
            </a:r>
            <a:r>
              <a:rPr lang="en-US" dirty="0" smtClean="0"/>
              <a:t>Introduction</a:t>
            </a:r>
            <a:endParaRPr lang="en-AU" dirty="0"/>
          </a:p>
          <a:p>
            <a:pPr marL="1501902" lvl="3" indent="-514350">
              <a:buFont typeface="+mj-lt"/>
              <a:buAutoNum type="romanUcPeriod"/>
            </a:pPr>
            <a:r>
              <a:rPr lang="en-US" dirty="0"/>
              <a:t>Mission</a:t>
            </a:r>
            <a:endParaRPr lang="en-AU" dirty="0"/>
          </a:p>
          <a:p>
            <a:pPr marL="1501902" lvl="3" indent="-514350">
              <a:buFont typeface="+mj-lt"/>
              <a:buAutoNum type="romanUcPeriod"/>
            </a:pPr>
            <a:r>
              <a:rPr lang="en-US" dirty="0"/>
              <a:t>Dialogue</a:t>
            </a:r>
            <a:endParaRPr lang="en-AU" dirty="0"/>
          </a:p>
          <a:p>
            <a:pPr marL="1501902" lvl="3" indent="-514350">
              <a:buFont typeface="+mj-lt"/>
              <a:buAutoNum type="romanUcPeriod"/>
            </a:pPr>
            <a:r>
              <a:rPr lang="en-US" dirty="0"/>
              <a:t>Dialogue and Mission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54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Solution!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AU" dirty="0" smtClean="0"/>
              <a:t>Clear Definitions</a:t>
            </a:r>
          </a:p>
          <a:p>
            <a:pPr lvl="1"/>
            <a:r>
              <a:rPr lang="en-AU" dirty="0" smtClean="0"/>
              <a:t>Mission/Evangelising Mission/Evangelisation (DP, 8)</a:t>
            </a:r>
          </a:p>
          <a:p>
            <a:pPr lvl="1"/>
            <a:r>
              <a:rPr lang="en-AU" dirty="0" smtClean="0"/>
              <a:t>(Interreligious) Dialogue (DP, 9)</a:t>
            </a:r>
          </a:p>
          <a:p>
            <a:pPr lvl="1"/>
            <a:r>
              <a:rPr lang="en-AU" dirty="0" smtClean="0"/>
              <a:t>Proclamation (DP, 10)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6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AU" dirty="0" smtClean="0"/>
              <a:t>Not the same (</a:t>
            </a:r>
            <a:r>
              <a:rPr lang="en-AU" dirty="0" err="1" smtClean="0"/>
              <a:t>cf</a:t>
            </a:r>
            <a:r>
              <a:rPr lang="en-AU" dirty="0" smtClean="0"/>
              <a:t> RM, 55; DP, 57)</a:t>
            </a:r>
          </a:p>
          <a:p>
            <a:r>
              <a:rPr lang="en-AU" dirty="0" smtClean="0"/>
              <a:t>Related</a:t>
            </a:r>
          </a:p>
          <a:p>
            <a:pPr lvl="1"/>
            <a:r>
              <a:rPr lang="en-AU" dirty="0" smtClean="0"/>
              <a:t>All proclamation must dialogical  </a:t>
            </a:r>
            <a:r>
              <a:rPr lang="en-US" dirty="0"/>
              <a:t>(DM, </a:t>
            </a:r>
            <a:r>
              <a:rPr lang="en-US" dirty="0" smtClean="0"/>
              <a:t>29; </a:t>
            </a:r>
            <a:r>
              <a:rPr lang="en-AU" dirty="0" smtClean="0"/>
              <a:t>DP</a:t>
            </a:r>
            <a:r>
              <a:rPr lang="en-AU" dirty="0"/>
              <a:t>, 70, e)</a:t>
            </a:r>
            <a:endParaRPr lang="en-AU" sz="2400" dirty="0"/>
          </a:p>
          <a:p>
            <a:pPr lvl="1"/>
            <a:r>
              <a:rPr lang="en-AU" dirty="0" smtClean="0"/>
              <a:t>All dialogue involves proclamation  </a:t>
            </a:r>
            <a:r>
              <a:rPr lang="en-AU" dirty="0"/>
              <a:t>(DP, 77)</a:t>
            </a:r>
            <a:endParaRPr lang="en-AU" dirty="0" smtClean="0"/>
          </a:p>
          <a:p>
            <a:r>
              <a:rPr lang="en-AU" spc="-100" dirty="0" smtClean="0"/>
              <a:t>Proclamation has priority (RM, 44; DP, 10, 76, 82)</a:t>
            </a:r>
          </a:p>
          <a:p>
            <a:pPr lvl="1"/>
            <a:r>
              <a:rPr lang="en-AU" spc="-150" dirty="0" smtClean="0"/>
              <a:t>Central, irreplaceable, foundation, summit, climax, fullness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Integral Parts of </a:t>
            </a:r>
            <a:r>
              <a:rPr lang="en-US" dirty="0" smtClean="0"/>
              <a:t>Mission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Inter-religious </a:t>
            </a:r>
            <a:r>
              <a:rPr lang="en-US" dirty="0"/>
              <a:t>dialogue is </a:t>
            </a:r>
            <a:r>
              <a:rPr lang="en-US" b="1" dirty="0"/>
              <a:t>a part of the Church's evangelizing mission</a:t>
            </a:r>
            <a:r>
              <a:rPr lang="en-US" dirty="0"/>
              <a:t>. Understood as a method and means of mutual knowledge and enrichment, dialogue is not in opposition to the mission </a:t>
            </a:r>
            <a:r>
              <a:rPr lang="en-US" i="1" dirty="0"/>
              <a:t>ad </a:t>
            </a:r>
            <a:r>
              <a:rPr lang="en-US" i="1" dirty="0" err="1"/>
              <a:t>gentes</a:t>
            </a:r>
            <a:r>
              <a:rPr lang="en-US" dirty="0"/>
              <a:t>; indeed, it has special links with that mission and is one of its expressions. (RM, 55) 1990</a:t>
            </a:r>
            <a:endParaRPr lang="en-AU" dirty="0"/>
          </a:p>
          <a:p>
            <a:pPr marL="118872" indent="0">
              <a:buNone/>
            </a:pPr>
            <a:endParaRPr lang="en-AU" dirty="0"/>
          </a:p>
          <a:p>
            <a:r>
              <a:rPr lang="en-US" dirty="0"/>
              <a:t>Proclamation and dialogue are thus both viewed, each in its own place, as </a:t>
            </a:r>
            <a:r>
              <a:rPr lang="en-US" b="1" dirty="0"/>
              <a:t>component elements and authentic forms of the one evangelizing mission of the Church.</a:t>
            </a:r>
            <a:r>
              <a:rPr lang="en-US" dirty="0"/>
              <a:t> They are both oriented towards the communication of salvific truth.  (DP, 2)</a:t>
            </a:r>
            <a:endParaRPr lang="en-AU" dirty="0"/>
          </a:p>
          <a:p>
            <a:endParaRPr lang="en-AU" dirty="0"/>
          </a:p>
          <a:p>
            <a:r>
              <a:rPr lang="en-US" dirty="0"/>
              <a:t>Interreligious dialogue and proclamation, though not on the same level, are </a:t>
            </a:r>
            <a:r>
              <a:rPr lang="en-US" b="1" dirty="0"/>
              <a:t>both authentic elements of the Church’s mission.</a:t>
            </a:r>
            <a:r>
              <a:rPr lang="en-US" dirty="0"/>
              <a:t> Both are legitimate and necessary. They are intimately related, but not interchangeable. (DP, 77</a:t>
            </a:r>
            <a:r>
              <a:rPr lang="en-US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4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does this matter?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Without these distinctions, the </a:t>
            </a:r>
            <a:r>
              <a:rPr lang="en-AU" b="1" dirty="0" smtClean="0"/>
              <a:t>“complexity” </a:t>
            </a:r>
            <a:r>
              <a:rPr lang="en-AU" dirty="0" smtClean="0"/>
              <a:t>of mission simply becomes </a:t>
            </a:r>
            <a:r>
              <a:rPr lang="en-AU" b="1" dirty="0" smtClean="0"/>
              <a:t>“confusion”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e.g</a:t>
            </a:r>
            <a:r>
              <a:rPr lang="en-AU" dirty="0"/>
              <a:t>. “</a:t>
            </a:r>
            <a:r>
              <a:rPr lang="en-AU" i="1" dirty="0"/>
              <a:t>New Evangelization</a:t>
            </a:r>
            <a:r>
              <a:rPr lang="en-AU" dirty="0"/>
              <a:t>”  </a:t>
            </a:r>
          </a:p>
          <a:p>
            <a:pPr lvl="2"/>
            <a:r>
              <a:rPr lang="en-AU" dirty="0"/>
              <a:t>NOT “evangelization” as defined in this document</a:t>
            </a:r>
          </a:p>
          <a:p>
            <a:pPr lvl="2"/>
            <a:r>
              <a:rPr lang="en-AU" dirty="0"/>
              <a:t>New </a:t>
            </a:r>
            <a:r>
              <a:rPr lang="en-AU" b="1" i="1" dirty="0"/>
              <a:t>“Evangelism”</a:t>
            </a:r>
          </a:p>
          <a:p>
            <a:pPr lvl="2"/>
            <a:r>
              <a:rPr lang="en-AU" dirty="0"/>
              <a:t>New Catechesis and </a:t>
            </a:r>
            <a:r>
              <a:rPr lang="en-AU" b="1" dirty="0"/>
              <a:t>“</a:t>
            </a:r>
            <a:r>
              <a:rPr lang="en-AU" b="1" i="1" dirty="0"/>
              <a:t>Proclamation</a:t>
            </a:r>
            <a:r>
              <a:rPr lang="en-AU" b="1" dirty="0"/>
              <a:t>”</a:t>
            </a:r>
          </a:p>
          <a:p>
            <a:r>
              <a:rPr lang="en-AU" dirty="0" smtClean="0"/>
              <a:t>The proper distinctions enable the richness and diversity of mission</a:t>
            </a:r>
          </a:p>
          <a:p>
            <a:r>
              <a:rPr lang="en-AU" dirty="0" smtClean="0"/>
              <a:t>Not easy – even Popes get it wrong!</a:t>
            </a:r>
          </a:p>
          <a:p>
            <a:endParaRPr lang="en-AU" b="1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546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AU" dirty="0"/>
              <a:t>Pope John Paul </a:t>
            </a:r>
            <a:r>
              <a:rPr lang="en-AU" dirty="0" smtClean="0"/>
              <a:t>II</a:t>
            </a:r>
            <a:br>
              <a:rPr lang="en-AU" dirty="0" smtClean="0"/>
            </a:br>
            <a:r>
              <a:rPr lang="en-AU" i="1" dirty="0" err="1" smtClean="0"/>
              <a:t>Redemptoris</a:t>
            </a:r>
            <a:r>
              <a:rPr lang="en-AU" i="1" dirty="0" smtClean="0"/>
              <a:t> </a:t>
            </a:r>
            <a:r>
              <a:rPr lang="en-AU" i="1" dirty="0" err="1"/>
              <a:t>Missio</a:t>
            </a:r>
            <a:r>
              <a:rPr lang="en-AU" i="1" dirty="0"/>
              <a:t> </a:t>
            </a:r>
            <a:r>
              <a:rPr lang="en-AU" i="1" dirty="0" smtClean="0"/>
              <a:t> </a:t>
            </a:r>
            <a:r>
              <a:rPr lang="en-AU" dirty="0" smtClean="0"/>
              <a:t>7/12/90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pc="-100" dirty="0" smtClean="0"/>
              <a:t>[God is present in many ways to individuals, and to peoples, especially through their religions]     </a:t>
            </a:r>
            <a:r>
              <a:rPr lang="en-AU" sz="3200" dirty="0" smtClean="0"/>
              <a:t>All </a:t>
            </a:r>
            <a:r>
              <a:rPr lang="en-AU" sz="3200" dirty="0"/>
              <a:t>of this has been given ample emphasis by the Council and the subsequent Magisterium, without detracting in any way from the fact </a:t>
            </a:r>
            <a:r>
              <a:rPr lang="en-AU" dirty="0"/>
              <a:t>that </a:t>
            </a:r>
            <a:r>
              <a:rPr lang="en-AU" i="1" dirty="0"/>
              <a:t>salvation comes from Christ and that </a:t>
            </a:r>
            <a:endParaRPr lang="en-AU" i="1" dirty="0" smtClean="0"/>
          </a:p>
          <a:p>
            <a:pPr marL="411480" lvl="1" indent="0">
              <a:buNone/>
            </a:pPr>
            <a:r>
              <a:rPr lang="en-AU" sz="3200" b="1" i="1" dirty="0" smtClean="0"/>
              <a:t>dialogue </a:t>
            </a:r>
            <a:r>
              <a:rPr lang="en-AU" sz="3200" b="1" i="1" dirty="0"/>
              <a:t>does not dispense from evangelization</a:t>
            </a:r>
            <a:r>
              <a:rPr lang="en-AU" sz="3200" dirty="0" smtClean="0"/>
              <a:t>.</a:t>
            </a:r>
            <a:r>
              <a:rPr lang="en-US" sz="3200" dirty="0" smtClean="0"/>
              <a:t> </a:t>
            </a:r>
            <a:r>
              <a:rPr lang="en-US" sz="3200" dirty="0"/>
              <a:t>(RM, 55)  [italics in original]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5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</TotalTime>
  <Words>1152</Words>
  <Application>Microsoft Office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Module</vt:lpstr>
      <vt:lpstr>Office Theme</vt:lpstr>
      <vt:lpstr>Mission in Dialogue Dr Edmund Chia Rev Dr Patrick J McInerney</vt:lpstr>
      <vt:lpstr>Mission is Complex</vt:lpstr>
      <vt:lpstr>Mission is Complex</vt:lpstr>
      <vt:lpstr>Problem!</vt:lpstr>
      <vt:lpstr>Solution!</vt:lpstr>
      <vt:lpstr>PowerPoint Presentation</vt:lpstr>
      <vt:lpstr>Both Integral Parts of Mission</vt:lpstr>
      <vt:lpstr>Why does this matter?</vt:lpstr>
      <vt:lpstr>Pope John Paul II Redemptoris Missio  7/12/90</vt:lpstr>
      <vt:lpstr>Pope Benedict XVI Address to Roman Curia   21/12/12</vt:lpstr>
      <vt:lpstr>Don’t you get it wrong!</vt:lpstr>
      <vt:lpstr>Why Dialogue?</vt:lpstr>
      <vt:lpstr>Human Issues</vt:lpstr>
      <vt:lpstr>Theological Issues</vt:lpstr>
      <vt:lpstr>Trinitarian Motivation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in Dialogue Dr Edmund Chia Rev Dr Patrick J McInerney</dc:title>
  <dc:creator>Patrick</dc:creator>
  <cp:lastModifiedBy>Patrick</cp:lastModifiedBy>
  <cp:revision>20</cp:revision>
  <cp:lastPrinted>2013-04-28T13:17:14Z</cp:lastPrinted>
  <dcterms:created xsi:type="dcterms:W3CDTF">2013-04-26T23:48:57Z</dcterms:created>
  <dcterms:modified xsi:type="dcterms:W3CDTF">2013-04-28T13:44:49Z</dcterms:modified>
</cp:coreProperties>
</file>