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handoutMasterIdLst>
    <p:handoutMasterId r:id="rId25"/>
  </p:handoutMasterIdLst>
  <p:sldIdLst>
    <p:sldId id="287" r:id="rId2"/>
    <p:sldId id="260" r:id="rId3"/>
    <p:sldId id="262" r:id="rId4"/>
    <p:sldId id="265" r:id="rId5"/>
    <p:sldId id="266" r:id="rId6"/>
    <p:sldId id="267" r:id="rId7"/>
    <p:sldId id="268" r:id="rId8"/>
    <p:sldId id="285" r:id="rId9"/>
    <p:sldId id="271" r:id="rId10"/>
    <p:sldId id="286" r:id="rId11"/>
    <p:sldId id="290" r:id="rId12"/>
    <p:sldId id="272" r:id="rId13"/>
    <p:sldId id="291" r:id="rId14"/>
    <p:sldId id="275" r:id="rId15"/>
    <p:sldId id="293" r:id="rId16"/>
    <p:sldId id="277" r:id="rId17"/>
    <p:sldId id="278" r:id="rId18"/>
    <p:sldId id="279" r:id="rId19"/>
    <p:sldId id="289" r:id="rId20"/>
    <p:sldId id="283" r:id="rId21"/>
    <p:sldId id="274" r:id="rId22"/>
    <p:sldId id="288" r:id="rId23"/>
  </p:sldIdLst>
  <p:sldSz cx="9144000" cy="6858000" type="screen4x3"/>
  <p:notesSz cx="6808788" cy="9823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sorterViewPr>
    <p:cViewPr>
      <p:scale>
        <a:sx n="125" d="100"/>
        <a:sy n="125" d="100"/>
      </p:scale>
      <p:origin x="0" y="13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117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737" y="0"/>
            <a:ext cx="2950475" cy="491173"/>
          </a:xfrm>
          <a:prstGeom prst="rect">
            <a:avLst/>
          </a:prstGeom>
        </p:spPr>
        <p:txBody>
          <a:bodyPr vert="horz" lIns="91440" tIns="45720" rIns="91440" bIns="45720" rtlCol="0"/>
          <a:lstStyle>
            <a:lvl1pPr algn="r">
              <a:defRPr sz="1200"/>
            </a:lvl1pPr>
          </a:lstStyle>
          <a:p>
            <a:fld id="{8D406C97-B5B8-43D5-8C7B-1EF52E05DD4F}" type="datetimeFigureOut">
              <a:rPr lang="en-AU" smtClean="0"/>
              <a:pPr/>
              <a:t>1/05/2013</a:t>
            </a:fld>
            <a:endParaRPr lang="en-AU"/>
          </a:p>
        </p:txBody>
      </p:sp>
      <p:sp>
        <p:nvSpPr>
          <p:cNvPr id="4" name="Footer Placeholder 3"/>
          <p:cNvSpPr>
            <a:spLocks noGrp="1"/>
          </p:cNvSpPr>
          <p:nvPr>
            <p:ph type="ftr" sz="quarter" idx="2"/>
          </p:nvPr>
        </p:nvSpPr>
        <p:spPr>
          <a:xfrm>
            <a:off x="0" y="9330572"/>
            <a:ext cx="2950475" cy="49117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737" y="9330572"/>
            <a:ext cx="2950475" cy="491173"/>
          </a:xfrm>
          <a:prstGeom prst="rect">
            <a:avLst/>
          </a:prstGeom>
        </p:spPr>
        <p:txBody>
          <a:bodyPr vert="horz" lIns="91440" tIns="45720" rIns="91440" bIns="45720" rtlCol="0" anchor="b"/>
          <a:lstStyle>
            <a:lvl1pPr algn="r">
              <a:defRPr sz="1200"/>
            </a:lvl1pPr>
          </a:lstStyle>
          <a:p>
            <a:fld id="{2686E67D-62E9-4E6A-973D-ADC661ECECA3}" type="slidenum">
              <a:rPr lang="en-AU" smtClean="0"/>
              <a:pPr/>
              <a:t>‹#›</a:t>
            </a:fld>
            <a:endParaRPr lang="en-AU"/>
          </a:p>
        </p:txBody>
      </p:sp>
    </p:spTree>
    <p:extLst>
      <p:ext uri="{BB962C8B-B14F-4D97-AF65-F5344CB8AC3E}">
        <p14:creationId xmlns:p14="http://schemas.microsoft.com/office/powerpoint/2010/main" xmlns="" val="42247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117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737" y="0"/>
            <a:ext cx="2950475" cy="491173"/>
          </a:xfrm>
          <a:prstGeom prst="rect">
            <a:avLst/>
          </a:prstGeom>
        </p:spPr>
        <p:txBody>
          <a:bodyPr vert="horz" lIns="91440" tIns="45720" rIns="91440" bIns="45720" rtlCol="0"/>
          <a:lstStyle>
            <a:lvl1pPr algn="r">
              <a:defRPr sz="1200"/>
            </a:lvl1pPr>
          </a:lstStyle>
          <a:p>
            <a:fld id="{0DBDB885-C22C-4FFB-8AD3-4407B6DD19B0}" type="datetimeFigureOut">
              <a:rPr lang="en-AU" smtClean="0"/>
              <a:pPr/>
              <a:t>1/05/2013</a:t>
            </a:fld>
            <a:endParaRPr lang="en-AU"/>
          </a:p>
        </p:txBody>
      </p:sp>
      <p:sp>
        <p:nvSpPr>
          <p:cNvPr id="4" name="Slide Image Placeholder 3"/>
          <p:cNvSpPr>
            <a:spLocks noGrp="1" noRot="1" noChangeAspect="1"/>
          </p:cNvSpPr>
          <p:nvPr>
            <p:ph type="sldImg" idx="2"/>
          </p:nvPr>
        </p:nvSpPr>
        <p:spPr>
          <a:xfrm>
            <a:off x="949325" y="736600"/>
            <a:ext cx="4910138" cy="36845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879" y="4666139"/>
            <a:ext cx="5447030" cy="44205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30572"/>
            <a:ext cx="2950475" cy="49117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737" y="9330572"/>
            <a:ext cx="2950475" cy="491173"/>
          </a:xfrm>
          <a:prstGeom prst="rect">
            <a:avLst/>
          </a:prstGeom>
        </p:spPr>
        <p:txBody>
          <a:bodyPr vert="horz" lIns="91440" tIns="45720" rIns="91440" bIns="45720" rtlCol="0" anchor="b"/>
          <a:lstStyle>
            <a:lvl1pPr algn="r">
              <a:defRPr sz="1200"/>
            </a:lvl1pPr>
          </a:lstStyle>
          <a:p>
            <a:fld id="{0CCAF58F-9EB3-4590-A358-2A8FC42E32BB}" type="slidenum">
              <a:rPr lang="en-AU" smtClean="0"/>
              <a:pPr/>
              <a:t>‹#›</a:t>
            </a:fld>
            <a:endParaRPr lang="en-AU"/>
          </a:p>
        </p:txBody>
      </p:sp>
    </p:spTree>
    <p:extLst>
      <p:ext uri="{BB962C8B-B14F-4D97-AF65-F5344CB8AC3E}">
        <p14:creationId xmlns:p14="http://schemas.microsoft.com/office/powerpoint/2010/main" xmlns="" val="35342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z="1200" i="0" kern="1200" dirty="0" smtClean="0">
                <a:solidFill>
                  <a:schemeClr val="tx1"/>
                </a:solidFill>
                <a:latin typeface="+mn-lt"/>
                <a:ea typeface="+mn-ea"/>
                <a:cs typeface="+mn-cs"/>
              </a:rPr>
              <a:t>The</a:t>
            </a:r>
            <a:r>
              <a:rPr lang="en-AU" sz="1200" i="0" kern="1200" baseline="0" dirty="0" smtClean="0">
                <a:solidFill>
                  <a:schemeClr val="tx1"/>
                </a:solidFill>
                <a:latin typeface="+mn-lt"/>
                <a:ea typeface="+mn-ea"/>
                <a:cs typeface="+mn-cs"/>
              </a:rPr>
              <a:t> new tree symbol has been seen a couple of times already today but we would like to take the opportunity to explain the symbolism to you:</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Tree Diagram: the Tree of Lives</a:t>
            </a:r>
          </a:p>
          <a:p>
            <a:endParaRPr lang="en-AU" sz="1200" kern="1200" dirty="0" smtClean="0">
              <a:solidFill>
                <a:schemeClr val="tx1"/>
              </a:solidFill>
              <a:effectLst/>
              <a:latin typeface="+mn-lt"/>
              <a:ea typeface="+mn-ea"/>
              <a:cs typeface="+mn-cs"/>
            </a:endParaRPr>
          </a:p>
          <a:p>
            <a:pPr marL="285750" indent="-285750">
              <a:buFont typeface="Arial" pitchFamily="34" charset="0"/>
              <a:buChar char="•"/>
            </a:pPr>
            <a:r>
              <a:rPr lang="en-AU" sz="1200" kern="1200" dirty="0" smtClean="0">
                <a:solidFill>
                  <a:schemeClr val="tx1"/>
                </a:solidFill>
                <a:effectLst/>
                <a:latin typeface="+mn-lt"/>
                <a:ea typeface="+mn-ea"/>
                <a:cs typeface="+mn-cs"/>
              </a:rPr>
              <a:t>The tree’s trunk is coloured to represent Aboriginal individuals/family members and community members grounded in the strength and beauty of their traditional ways. </a:t>
            </a:r>
          </a:p>
          <a:p>
            <a:pPr marL="285750" indent="-285750">
              <a:buFont typeface="Arial" pitchFamily="34" charset="0"/>
              <a:buChar char="•"/>
            </a:pPr>
            <a:r>
              <a:rPr lang="en-AU" sz="1200" kern="1200" dirty="0" smtClean="0">
                <a:solidFill>
                  <a:schemeClr val="tx1"/>
                </a:solidFill>
                <a:effectLst/>
                <a:latin typeface="+mn-lt"/>
                <a:ea typeface="+mn-ea"/>
                <a:cs typeface="+mn-cs"/>
              </a:rPr>
              <a:t>The ring bands in the trunk are growth markers</a:t>
            </a:r>
            <a:r>
              <a:rPr lang="en-AU" sz="1200" kern="1200" baseline="0" dirty="0" smtClean="0">
                <a:solidFill>
                  <a:schemeClr val="tx1"/>
                </a:solidFill>
                <a:effectLst/>
                <a:latin typeface="+mn-lt"/>
                <a:ea typeface="+mn-ea"/>
                <a:cs typeface="+mn-cs"/>
              </a:rPr>
              <a:t> showing how belief in culture strengthens the people to grow towards </a:t>
            </a:r>
            <a:r>
              <a:rPr lang="en-AU" sz="1200" kern="1200" dirty="0" smtClean="0">
                <a:solidFill>
                  <a:schemeClr val="tx1"/>
                </a:solidFill>
                <a:effectLst/>
                <a:latin typeface="+mn-lt"/>
                <a:ea typeface="+mn-ea"/>
                <a:cs typeface="+mn-cs"/>
              </a:rPr>
              <a:t>self-determination.</a:t>
            </a:r>
          </a:p>
          <a:p>
            <a:pPr marL="285750" indent="-285750">
              <a:buFont typeface="Arial" pitchFamily="34" charset="0"/>
              <a:buChar char="•"/>
            </a:pPr>
            <a:r>
              <a:rPr lang="en-AU" sz="1200" kern="1200" dirty="0" smtClean="0">
                <a:solidFill>
                  <a:schemeClr val="tx1"/>
                </a:solidFill>
                <a:effectLst/>
                <a:latin typeface="+mn-lt"/>
                <a:ea typeface="+mn-ea"/>
                <a:cs typeface="+mn-cs"/>
              </a:rPr>
              <a:t>The trees leaves are coloured</a:t>
            </a:r>
            <a:r>
              <a:rPr lang="en-AU" sz="1200" kern="1200" baseline="0" dirty="0" smtClean="0">
                <a:solidFill>
                  <a:schemeClr val="tx1"/>
                </a:solidFill>
                <a:effectLst/>
                <a:latin typeface="+mn-lt"/>
                <a:ea typeface="+mn-ea"/>
                <a:cs typeface="+mn-cs"/>
              </a:rPr>
              <a:t> to represent the cycles of the earth, to give a sense of wholeness to our life story.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This tree affirms</a:t>
            </a:r>
            <a:r>
              <a:rPr lang="en-AU" sz="1200" kern="1200" baseline="0" dirty="0" smtClean="0">
                <a:solidFill>
                  <a:schemeClr val="tx1"/>
                </a:solidFill>
                <a:latin typeface="+mn-lt"/>
                <a:ea typeface="+mn-ea"/>
                <a:cs typeface="+mn-cs"/>
              </a:rPr>
              <a:t> and supports the Healing Foundation logo: Strong Spirit Strong Culture Strong People</a:t>
            </a:r>
          </a:p>
          <a:p>
            <a:r>
              <a:rPr lang="en-AU" sz="1200" kern="1200" baseline="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AU" sz="1050" b="0" i="0" baseline="0"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4520CB-046B-4CC6-AC8D-A15B89768518}" type="slidenum">
              <a:rPr lang="en-AU" smtClean="0"/>
              <a:pPr/>
              <a:t>20</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FF1ADC2-08C3-4BA9-BC2D-16EE9602867B}" type="datetimeFigureOut">
              <a:rPr lang="en-AU" smtClean="0"/>
              <a:pPr/>
              <a:t>1/05/2013</a:t>
            </a:fld>
            <a:endParaRPr lang="en-AU"/>
          </a:p>
        </p:txBody>
      </p:sp>
      <p:sp>
        <p:nvSpPr>
          <p:cNvPr id="5" name="Footer Placeholder 4"/>
          <p:cNvSpPr>
            <a:spLocks noGrp="1"/>
          </p:cNvSpPr>
          <p:nvPr>
            <p:ph type="ftr" sz="quarter" idx="11"/>
          </p:nvPr>
        </p:nvSpPr>
        <p:spPr>
          <a:xfrm>
            <a:off x="1174044" y="5357592"/>
            <a:ext cx="5034845" cy="365125"/>
          </a:xfrm>
        </p:spPr>
        <p:txBody>
          <a:bodyPr/>
          <a:lstStyle/>
          <a:p>
            <a:endParaRPr lang="en-A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222D9A0-99AE-42BC-83A8-ED6E90E994A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1ADC2-08C3-4BA9-BC2D-16EE9602867B}" type="datetimeFigureOut">
              <a:rPr lang="en-AU" smtClean="0"/>
              <a:pPr/>
              <a:t>1/05/2013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1ADC2-08C3-4BA9-BC2D-16EE9602867B}" type="datetimeFigureOut">
              <a:rPr lang="en-AU" smtClean="0"/>
              <a:pPr/>
              <a:t>1/05/2013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99484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1ADC2-08C3-4BA9-BC2D-16EE9602867B}" type="datetimeFigureOut">
              <a:rPr lang="en-AU" smtClean="0"/>
              <a:pPr/>
              <a:t>1/05/2013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1ADC2-08C3-4BA9-BC2D-16EE9602867B}" type="datetimeFigureOut">
              <a:rPr lang="en-AU" smtClean="0"/>
              <a:pPr/>
              <a:t>1/05/2013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FF1ADC2-08C3-4BA9-BC2D-16EE9602867B}" type="datetimeFigureOut">
              <a:rPr lang="en-AU" smtClean="0"/>
              <a:pPr/>
              <a:t>1/05/2013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22D9A0-99AE-42BC-83A8-ED6E90E994A0}" type="slidenum">
              <a:rPr lang="en-AU" smtClean="0"/>
              <a:pPr/>
              <a:t>‹#›</a:t>
            </a:fld>
            <a:endParaRPr lang="en-AU"/>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F1ADC2-08C3-4BA9-BC2D-16EE9602867B}" type="datetimeFigureOut">
              <a:rPr lang="en-AU" smtClean="0"/>
              <a:pPr/>
              <a:t>1/05/2013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22D9A0-99AE-42BC-83A8-ED6E90E994A0}" type="slidenum">
              <a:rPr lang="en-AU" smtClean="0"/>
              <a:pPr/>
              <a:t>‹#›</a:t>
            </a:fld>
            <a:endParaRPr lang="en-AU"/>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1ADC2-08C3-4BA9-BC2D-16EE9602867B}" type="datetimeFigureOut">
              <a:rPr lang="en-AU" smtClean="0"/>
              <a:pPr/>
              <a:t>1/05/2013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1ADC2-08C3-4BA9-BC2D-16EE9602867B}" type="datetimeFigureOut">
              <a:rPr lang="en-AU" smtClean="0"/>
              <a:pPr/>
              <a:t>1/05/2013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22D9A0-99AE-42BC-83A8-ED6E90E994A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FF1ADC2-08C3-4BA9-BC2D-16EE9602867B}" type="datetimeFigureOut">
              <a:rPr lang="en-AU" smtClean="0"/>
              <a:pPr/>
              <a:t>1/05/2013</a:t>
            </a:fld>
            <a:endParaRPr lang="en-AU"/>
          </a:p>
        </p:txBody>
      </p:sp>
      <p:sp>
        <p:nvSpPr>
          <p:cNvPr id="6" name="Footer Placeholder 5"/>
          <p:cNvSpPr>
            <a:spLocks noGrp="1"/>
          </p:cNvSpPr>
          <p:nvPr>
            <p:ph type="ftr" sz="quarter" idx="11"/>
          </p:nvPr>
        </p:nvSpPr>
        <p:spPr>
          <a:xfrm rot="-60000">
            <a:off x="914554" y="5829261"/>
            <a:ext cx="3522607" cy="365125"/>
          </a:xfrm>
        </p:spPr>
        <p:txBody>
          <a:bodyPr/>
          <a:lstStyle/>
          <a:p>
            <a:endParaRPr lang="en-AU"/>
          </a:p>
        </p:txBody>
      </p:sp>
      <p:sp>
        <p:nvSpPr>
          <p:cNvPr id="7" name="Slide Number Placeholder 6"/>
          <p:cNvSpPr>
            <a:spLocks noGrp="1"/>
          </p:cNvSpPr>
          <p:nvPr>
            <p:ph type="sldNum" sz="quarter" idx="12"/>
          </p:nvPr>
        </p:nvSpPr>
        <p:spPr>
          <a:xfrm rot="60000">
            <a:off x="7557313" y="5896961"/>
            <a:ext cx="554023" cy="365125"/>
          </a:xfrm>
        </p:spPr>
        <p:txBody>
          <a:bodyPr/>
          <a:lstStyle/>
          <a:p>
            <a:fld id="{4222D9A0-99AE-42BC-83A8-ED6E90E994A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FF1ADC2-08C3-4BA9-BC2D-16EE9602867B}" type="datetimeFigureOut">
              <a:rPr lang="en-AU" smtClean="0"/>
              <a:pPr/>
              <a:t>1/05/2013</a:t>
            </a:fld>
            <a:endParaRPr lang="en-AU"/>
          </a:p>
        </p:txBody>
      </p:sp>
      <p:sp>
        <p:nvSpPr>
          <p:cNvPr id="6" name="Footer Placeholder 5"/>
          <p:cNvSpPr>
            <a:spLocks noGrp="1"/>
          </p:cNvSpPr>
          <p:nvPr>
            <p:ph type="ftr" sz="quarter" idx="11"/>
          </p:nvPr>
        </p:nvSpPr>
        <p:spPr>
          <a:xfrm rot="-60000">
            <a:off x="914569" y="5831037"/>
            <a:ext cx="3319043" cy="365125"/>
          </a:xfrm>
        </p:spPr>
        <p:txBody>
          <a:bodyPr/>
          <a:lstStyle/>
          <a:p>
            <a:endParaRPr lang="en-AU"/>
          </a:p>
        </p:txBody>
      </p:sp>
      <p:sp>
        <p:nvSpPr>
          <p:cNvPr id="7" name="Slide Number Placeholder 6"/>
          <p:cNvSpPr>
            <a:spLocks noGrp="1"/>
          </p:cNvSpPr>
          <p:nvPr>
            <p:ph type="sldNum" sz="quarter" idx="12"/>
          </p:nvPr>
        </p:nvSpPr>
        <p:spPr>
          <a:xfrm rot="60000">
            <a:off x="7562089" y="5900026"/>
            <a:ext cx="554023" cy="365125"/>
          </a:xfrm>
        </p:spPr>
        <p:txBody>
          <a:bodyPr/>
          <a:lstStyle/>
          <a:p>
            <a:fld id="{4222D9A0-99AE-42BC-83A8-ED6E90E994A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FF1ADC2-08C3-4BA9-BC2D-16EE9602867B}" type="datetimeFigureOut">
              <a:rPr lang="en-AU" smtClean="0"/>
              <a:pPr/>
              <a:t>1/05/2013</a:t>
            </a:fld>
            <a:endParaRPr lang="en-A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A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222D9A0-99AE-42BC-83A8-ED6E90E994A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7201" y="1844824"/>
            <a:ext cx="5723468" cy="2880319"/>
          </a:xfrm>
        </p:spPr>
        <p:txBody>
          <a:bodyPr>
            <a:normAutofit fontScale="90000"/>
          </a:bodyPr>
          <a:lstStyle/>
          <a:p>
            <a:r>
              <a:rPr lang="en-AU" b="1" dirty="0"/>
              <a:t>Living and Leading Mission in the Spirit of Mary </a:t>
            </a:r>
            <a:r>
              <a:rPr lang="en-AU" b="1" dirty="0" smtClean="0"/>
              <a:t>MacKillop</a:t>
            </a:r>
            <a:endParaRPr lang="en-AU" dirty="0"/>
          </a:p>
        </p:txBody>
      </p:sp>
    </p:spTree>
    <p:extLst>
      <p:ext uri="{BB962C8B-B14F-4D97-AF65-F5344CB8AC3E}">
        <p14:creationId xmlns:p14="http://schemas.microsoft.com/office/powerpoint/2010/main" xmlns="" val="57547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052736"/>
            <a:ext cx="7056784" cy="4968552"/>
          </a:xfrm>
        </p:spPr>
        <p:txBody>
          <a:bodyPr>
            <a:normAutofit fontScale="92500"/>
          </a:bodyPr>
          <a:lstStyle/>
          <a:p>
            <a:pPr marL="0" indent="0">
              <a:spcBef>
                <a:spcPts val="400"/>
              </a:spcBef>
              <a:buNone/>
            </a:pPr>
            <a:r>
              <a:rPr lang="en-AU" sz="3500" dirty="0"/>
              <a:t>With courageous generosity</a:t>
            </a:r>
          </a:p>
          <a:p>
            <a:pPr marL="0" indent="0">
              <a:spcBef>
                <a:spcPts val="400"/>
              </a:spcBef>
              <a:buNone/>
            </a:pPr>
            <a:r>
              <a:rPr lang="en-AU" sz="3500" dirty="0"/>
              <a:t>we listen again for the cry of the poor.</a:t>
            </a:r>
          </a:p>
          <a:p>
            <a:pPr marL="0" indent="0">
              <a:spcBef>
                <a:spcPts val="400"/>
              </a:spcBef>
              <a:buNone/>
            </a:pPr>
            <a:r>
              <a:rPr lang="en-AU" sz="3500" dirty="0"/>
              <a:t> </a:t>
            </a:r>
          </a:p>
          <a:p>
            <a:pPr marL="0" indent="0">
              <a:spcBef>
                <a:spcPts val="400"/>
              </a:spcBef>
              <a:buNone/>
            </a:pPr>
            <a:r>
              <a:rPr lang="en-AU" sz="3500" dirty="0"/>
              <a:t>Enlivened by the Cross we can embrace difference</a:t>
            </a:r>
          </a:p>
          <a:p>
            <a:pPr marL="0" indent="0">
              <a:spcBef>
                <a:spcPts val="400"/>
              </a:spcBef>
              <a:buNone/>
            </a:pPr>
            <a:r>
              <a:rPr lang="en-AU" sz="3500" dirty="0"/>
              <a:t>we reignite our passion for mission</a:t>
            </a:r>
          </a:p>
          <a:p>
            <a:pPr marL="0" indent="0">
              <a:spcBef>
                <a:spcPts val="400"/>
              </a:spcBef>
              <a:buNone/>
            </a:pPr>
            <a:r>
              <a:rPr lang="en-AU" sz="3500" dirty="0"/>
              <a:t>and we walk as one</a:t>
            </a:r>
          </a:p>
          <a:p>
            <a:pPr marL="0" indent="0">
              <a:spcBef>
                <a:spcPts val="400"/>
              </a:spcBef>
              <a:buNone/>
            </a:pPr>
            <a:r>
              <a:rPr lang="en-AU" sz="3500" dirty="0"/>
              <a:t>revealing the hospitable heart of God. </a:t>
            </a:r>
            <a:endParaRPr lang="en-AU" sz="3200" dirty="0"/>
          </a:p>
          <a:p>
            <a:pPr marL="0" indent="0" algn="ctr">
              <a:buNone/>
            </a:pPr>
            <a:r>
              <a:rPr lang="en-AU" sz="1200" dirty="0" smtClean="0"/>
              <a:t>25</a:t>
            </a:r>
            <a:r>
              <a:rPr lang="en-AU" sz="1200" baseline="30000" dirty="0" smtClean="0"/>
              <a:t>th</a:t>
            </a:r>
            <a:r>
              <a:rPr lang="en-AU" sz="1200" dirty="0" smtClean="0"/>
              <a:t> </a:t>
            </a:r>
            <a:r>
              <a:rPr lang="en-AU" sz="1200" dirty="0"/>
              <a:t>General Chapter 2007</a:t>
            </a:r>
          </a:p>
          <a:p>
            <a:pPr marL="0" indent="0">
              <a:buNone/>
            </a:pPr>
            <a:endParaRPr lang="en-AU" dirty="0"/>
          </a:p>
        </p:txBody>
      </p:sp>
    </p:spTree>
    <p:extLst>
      <p:ext uri="{BB962C8B-B14F-4D97-AF65-F5344CB8AC3E}">
        <p14:creationId xmlns:p14="http://schemas.microsoft.com/office/powerpoint/2010/main" xmlns="" val="2207912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Leadership for Mission</a:t>
            </a:r>
            <a:endParaRPr lang="en-AU" dirty="0"/>
          </a:p>
        </p:txBody>
      </p:sp>
      <p:sp>
        <p:nvSpPr>
          <p:cNvPr id="3" name="Content Placeholder 2"/>
          <p:cNvSpPr>
            <a:spLocks noGrp="1"/>
          </p:cNvSpPr>
          <p:nvPr>
            <p:ph idx="1"/>
          </p:nvPr>
        </p:nvSpPr>
        <p:spPr/>
        <p:txBody>
          <a:bodyPr>
            <a:normAutofit/>
          </a:bodyPr>
          <a:lstStyle/>
          <a:p>
            <a:pPr lvl="0"/>
            <a:r>
              <a:rPr lang="en-AU" dirty="0" smtClean="0"/>
              <a:t>Articulating God’s </a:t>
            </a:r>
            <a:r>
              <a:rPr lang="en-AU" dirty="0"/>
              <a:t>mission at the heart of this ministry with authenticity and integrity</a:t>
            </a:r>
          </a:p>
          <a:p>
            <a:pPr lvl="0"/>
            <a:r>
              <a:rPr lang="en-AU" dirty="0" smtClean="0"/>
              <a:t>Promoting respectful personal </a:t>
            </a:r>
            <a:r>
              <a:rPr lang="en-AU" dirty="0"/>
              <a:t>and professional </a:t>
            </a:r>
            <a:r>
              <a:rPr lang="en-AU" dirty="0" smtClean="0"/>
              <a:t>engagement among </a:t>
            </a:r>
            <a:r>
              <a:rPr lang="en-AU" dirty="0"/>
              <a:t>all engaged in the ministry </a:t>
            </a:r>
          </a:p>
          <a:p>
            <a:pPr lvl="0"/>
            <a:r>
              <a:rPr lang="en-AU" dirty="0" smtClean="0"/>
              <a:t>Transformational ministry to </a:t>
            </a:r>
            <a:r>
              <a:rPr lang="en-AU" dirty="0"/>
              <a:t>make </a:t>
            </a:r>
            <a:r>
              <a:rPr lang="en-AU" dirty="0" smtClean="0"/>
              <a:t>God’s </a:t>
            </a:r>
            <a:r>
              <a:rPr lang="en-AU" dirty="0"/>
              <a:t>mission accessible, contemporary and effective.</a:t>
            </a:r>
          </a:p>
          <a:p>
            <a:endParaRPr lang="en-AU" dirty="0"/>
          </a:p>
        </p:txBody>
      </p:sp>
    </p:spTree>
    <p:extLst>
      <p:ext uri="{BB962C8B-B14F-4D97-AF65-F5344CB8AC3E}">
        <p14:creationId xmlns:p14="http://schemas.microsoft.com/office/powerpoint/2010/main" xmlns="" val="2629076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Articulating the Mission</a:t>
            </a:r>
            <a:endParaRPr lang="en-AU" dirty="0"/>
          </a:p>
        </p:txBody>
      </p:sp>
      <p:sp>
        <p:nvSpPr>
          <p:cNvPr id="3" name="Content Placeholder 2"/>
          <p:cNvSpPr>
            <a:spLocks noGrp="1"/>
          </p:cNvSpPr>
          <p:nvPr>
            <p:ph idx="1"/>
          </p:nvPr>
        </p:nvSpPr>
        <p:spPr/>
        <p:txBody>
          <a:bodyPr/>
          <a:lstStyle/>
          <a:p>
            <a:pPr marL="0" indent="0">
              <a:buNone/>
            </a:pPr>
            <a:endParaRPr lang="en-AU" sz="3600" dirty="0" smtClean="0"/>
          </a:p>
          <a:p>
            <a:pPr marL="0" indent="0">
              <a:buNone/>
            </a:pPr>
            <a:r>
              <a:rPr lang="en-AU" sz="3600" dirty="0" smtClean="0"/>
              <a:t>Never see a need </a:t>
            </a:r>
          </a:p>
          <a:p>
            <a:pPr marL="0" indent="0">
              <a:buNone/>
            </a:pPr>
            <a:r>
              <a:rPr lang="en-AU" sz="3600" dirty="0" smtClean="0"/>
              <a:t>without trying to do </a:t>
            </a:r>
          </a:p>
          <a:p>
            <a:pPr marL="0" indent="0">
              <a:buNone/>
            </a:pPr>
            <a:r>
              <a:rPr lang="en-AU" sz="3600" dirty="0" smtClean="0"/>
              <a:t>something about it. </a:t>
            </a:r>
          </a:p>
          <a:p>
            <a:pPr marL="0" indent="0" algn="r">
              <a:buNone/>
            </a:pPr>
            <a:r>
              <a:rPr lang="en-AU" dirty="0" smtClean="0"/>
              <a:t>MM1871</a:t>
            </a:r>
            <a:endParaRPr lang="en-AU" dirty="0"/>
          </a:p>
        </p:txBody>
      </p:sp>
    </p:spTree>
    <p:extLst>
      <p:ext uri="{BB962C8B-B14F-4D97-AF65-F5344CB8AC3E}">
        <p14:creationId xmlns:p14="http://schemas.microsoft.com/office/powerpoint/2010/main" xmlns="" val="3984230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Respectful Engagement</a:t>
            </a:r>
            <a:endParaRPr lang="en-AU" dirty="0"/>
          </a:p>
        </p:txBody>
      </p:sp>
      <p:sp>
        <p:nvSpPr>
          <p:cNvPr id="3" name="Content Placeholder 2"/>
          <p:cNvSpPr>
            <a:spLocks noGrp="1"/>
          </p:cNvSpPr>
          <p:nvPr>
            <p:ph idx="1"/>
          </p:nvPr>
        </p:nvSpPr>
        <p:spPr/>
        <p:txBody>
          <a:bodyPr>
            <a:normAutofit/>
          </a:bodyPr>
          <a:lstStyle/>
          <a:p>
            <a:r>
              <a:rPr lang="en-AU" sz="3200" dirty="0" smtClean="0"/>
              <a:t>A Companion is someone who listens to our story and shares our journey</a:t>
            </a:r>
          </a:p>
          <a:p>
            <a:r>
              <a:rPr lang="en-AU" sz="3200" dirty="0" smtClean="0"/>
              <a:t>We respond to the other with respect and reverence</a:t>
            </a:r>
            <a:endParaRPr lang="en-AU" sz="3200" dirty="0"/>
          </a:p>
        </p:txBody>
      </p:sp>
    </p:spTree>
    <p:extLst>
      <p:ext uri="{BB962C8B-B14F-4D97-AF65-F5344CB8AC3E}">
        <p14:creationId xmlns:p14="http://schemas.microsoft.com/office/powerpoint/2010/main" xmlns="" val="19965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Transformational Ministry</a:t>
            </a:r>
          </a:p>
        </p:txBody>
      </p:sp>
      <p:sp>
        <p:nvSpPr>
          <p:cNvPr id="3" name="Content Placeholder 2"/>
          <p:cNvSpPr>
            <a:spLocks noGrp="1"/>
          </p:cNvSpPr>
          <p:nvPr>
            <p:ph idx="1"/>
          </p:nvPr>
        </p:nvSpPr>
        <p:spPr/>
        <p:txBody>
          <a:bodyPr>
            <a:normAutofit/>
          </a:bodyPr>
          <a:lstStyle/>
          <a:p>
            <a:pPr>
              <a:lnSpc>
                <a:spcPct val="150000"/>
              </a:lnSpc>
            </a:pPr>
            <a:r>
              <a:rPr lang="en-AU" sz="3200" dirty="0"/>
              <a:t>Who are the marginalised? </a:t>
            </a:r>
          </a:p>
          <a:p>
            <a:pPr>
              <a:lnSpc>
                <a:spcPct val="150000"/>
              </a:lnSpc>
            </a:pPr>
            <a:r>
              <a:rPr lang="en-AU" sz="3200" dirty="0"/>
              <a:t>Who are the isolated?</a:t>
            </a:r>
          </a:p>
          <a:p>
            <a:pPr>
              <a:lnSpc>
                <a:spcPct val="150000"/>
              </a:lnSpc>
            </a:pPr>
            <a:r>
              <a:rPr lang="en-AU" sz="3200" dirty="0"/>
              <a:t>Who is confronted by suffering? </a:t>
            </a:r>
          </a:p>
          <a:p>
            <a:r>
              <a:rPr lang="en-AU" sz="3200" dirty="0"/>
              <a:t>Who needs to experience the compassionate love of God?</a:t>
            </a:r>
          </a:p>
          <a:p>
            <a:pPr marL="0" indent="0">
              <a:lnSpc>
                <a:spcPct val="150000"/>
              </a:lnSpc>
              <a:buNone/>
            </a:pPr>
            <a:endParaRPr lang="en-AU" dirty="0"/>
          </a:p>
        </p:txBody>
      </p:sp>
    </p:spTree>
    <p:extLst>
      <p:ext uri="{BB962C8B-B14F-4D97-AF65-F5344CB8AC3E}">
        <p14:creationId xmlns:p14="http://schemas.microsoft.com/office/powerpoint/2010/main" xmlns="" val="105007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Responding to Need</a:t>
            </a:r>
            <a:endParaRPr lang="en-AU" dirty="0"/>
          </a:p>
        </p:txBody>
      </p:sp>
      <p:sp>
        <p:nvSpPr>
          <p:cNvPr id="3" name="Content Placeholder 2"/>
          <p:cNvSpPr>
            <a:spLocks noGrp="1"/>
          </p:cNvSpPr>
          <p:nvPr>
            <p:ph idx="1"/>
          </p:nvPr>
        </p:nvSpPr>
        <p:spPr/>
        <p:txBody>
          <a:bodyPr>
            <a:normAutofit/>
          </a:bodyPr>
          <a:lstStyle/>
          <a:p>
            <a:pPr marL="0" indent="0" algn="ctr">
              <a:buNone/>
            </a:pPr>
            <a:endParaRPr lang="en-AU" sz="3600" dirty="0" smtClean="0"/>
          </a:p>
          <a:p>
            <a:pPr marL="0" indent="0" algn="ctr">
              <a:buNone/>
            </a:pPr>
            <a:r>
              <a:rPr lang="en-AU" sz="3600" dirty="0" smtClean="0"/>
              <a:t>“What </a:t>
            </a:r>
            <a:r>
              <a:rPr lang="en-AU" sz="3600" dirty="0"/>
              <a:t>are you going to do </a:t>
            </a:r>
            <a:endParaRPr lang="en-AU" sz="3600" dirty="0" smtClean="0"/>
          </a:p>
          <a:p>
            <a:pPr marL="0" indent="0" algn="ctr">
              <a:buNone/>
            </a:pPr>
            <a:r>
              <a:rPr lang="en-AU" sz="3600" dirty="0" smtClean="0"/>
              <a:t>about </a:t>
            </a:r>
            <a:r>
              <a:rPr lang="en-AU" sz="3600" dirty="0"/>
              <a:t>the children?” </a:t>
            </a:r>
          </a:p>
        </p:txBody>
      </p:sp>
    </p:spTree>
    <p:extLst>
      <p:ext uri="{BB962C8B-B14F-4D97-AF65-F5344CB8AC3E}">
        <p14:creationId xmlns:p14="http://schemas.microsoft.com/office/powerpoint/2010/main" xmlns="" val="204808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6984776" cy="4094269"/>
          </a:xfrm>
        </p:spPr>
        <p:txBody>
          <a:bodyPr>
            <a:normAutofit/>
          </a:bodyPr>
          <a:lstStyle/>
          <a:p>
            <a:r>
              <a:rPr lang="en-AU" sz="3200" dirty="0"/>
              <a:t>What has happened in this place to </a:t>
            </a:r>
            <a:r>
              <a:rPr lang="en-AU" sz="3200" dirty="0" smtClean="0"/>
              <a:t>cause such </a:t>
            </a:r>
            <a:r>
              <a:rPr lang="en-AU" sz="3200" dirty="0"/>
              <a:t>a disconnection </a:t>
            </a:r>
            <a:r>
              <a:rPr lang="en-AU" sz="3200" dirty="0" smtClean="0"/>
              <a:t>from self, family and the wider community?</a:t>
            </a:r>
            <a:endParaRPr lang="en-AU" sz="3200" dirty="0"/>
          </a:p>
          <a:p>
            <a:pPr marL="0" indent="0">
              <a:buNone/>
            </a:pPr>
            <a:endParaRPr lang="en-AU" sz="28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0217" y="2420888"/>
            <a:ext cx="6178127" cy="3478761"/>
          </a:xfrm>
          <a:prstGeom prst="rect">
            <a:avLst/>
          </a:prstGeom>
        </p:spPr>
      </p:pic>
    </p:spTree>
    <p:extLst>
      <p:ext uri="{BB962C8B-B14F-4D97-AF65-F5344CB8AC3E}">
        <p14:creationId xmlns:p14="http://schemas.microsoft.com/office/powerpoint/2010/main" xmlns="" val="147279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1" y="1124744"/>
            <a:ext cx="3324984" cy="3603812"/>
          </a:xfrm>
        </p:spPr>
        <p:txBody>
          <a:bodyPr>
            <a:normAutofit/>
          </a:bodyPr>
          <a:lstStyle/>
          <a:p>
            <a:r>
              <a:rPr lang="en-AU" sz="3200" dirty="0"/>
              <a:t>W</a:t>
            </a:r>
            <a:r>
              <a:rPr lang="en-AU" sz="3200" dirty="0" smtClean="0"/>
              <a:t>hat </a:t>
            </a:r>
            <a:r>
              <a:rPr lang="en-AU" sz="3200" dirty="0"/>
              <a:t>does the </a:t>
            </a:r>
            <a:endParaRPr lang="en-AU" sz="3200" dirty="0" smtClean="0"/>
          </a:p>
          <a:p>
            <a:pPr marL="0" indent="0">
              <a:buNone/>
            </a:pPr>
            <a:r>
              <a:rPr lang="en-AU" sz="3200" dirty="0" smtClean="0"/>
              <a:t>   reign </a:t>
            </a:r>
            <a:r>
              <a:rPr lang="en-AU" sz="3200" dirty="0"/>
              <a:t>of God </a:t>
            </a:r>
            <a:endParaRPr lang="en-AU" sz="3200" dirty="0" smtClean="0"/>
          </a:p>
          <a:p>
            <a:pPr marL="0" indent="0">
              <a:buNone/>
            </a:pPr>
            <a:r>
              <a:rPr lang="en-AU" sz="3200" dirty="0"/>
              <a:t> </a:t>
            </a:r>
            <a:r>
              <a:rPr lang="en-AU" sz="3200" dirty="0" smtClean="0"/>
              <a:t>  mean</a:t>
            </a:r>
            <a:r>
              <a:rPr lang="en-AU" sz="3200" dirty="0"/>
              <a:t>, call for </a:t>
            </a:r>
            <a:endParaRPr lang="en-AU" sz="3200" dirty="0" smtClean="0"/>
          </a:p>
          <a:p>
            <a:pPr marL="0" indent="0">
              <a:buNone/>
            </a:pPr>
            <a:r>
              <a:rPr lang="en-AU" sz="3200" dirty="0"/>
              <a:t> </a:t>
            </a:r>
            <a:r>
              <a:rPr lang="en-AU" sz="3200" dirty="0" smtClean="0"/>
              <a:t>  or </a:t>
            </a:r>
            <a:r>
              <a:rPr lang="en-AU" sz="3200" dirty="0"/>
              <a:t>demand </a:t>
            </a:r>
            <a:r>
              <a:rPr lang="en-AU" sz="3200" dirty="0" smtClean="0"/>
              <a:t>in                           </a:t>
            </a:r>
          </a:p>
          <a:p>
            <a:pPr marL="0" indent="0">
              <a:buNone/>
            </a:pPr>
            <a:r>
              <a:rPr lang="en-AU" sz="3200" dirty="0"/>
              <a:t> </a:t>
            </a:r>
            <a:r>
              <a:rPr lang="en-AU" sz="3200" dirty="0" smtClean="0"/>
              <a:t>  this situation? </a:t>
            </a:r>
            <a:endParaRPr lang="en-AU"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1484784"/>
            <a:ext cx="3456384" cy="4548239"/>
          </a:xfrm>
          <a:prstGeom prst="rect">
            <a:avLst/>
          </a:prstGeom>
        </p:spPr>
      </p:pic>
    </p:spTree>
    <p:extLst>
      <p:ext uri="{BB962C8B-B14F-4D97-AF65-F5344CB8AC3E}">
        <p14:creationId xmlns:p14="http://schemas.microsoft.com/office/powerpoint/2010/main" xmlns="" val="239955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7488832" cy="5256584"/>
          </a:xfrm>
        </p:spPr>
        <p:txBody>
          <a:bodyPr>
            <a:noAutofit/>
          </a:bodyPr>
          <a:lstStyle/>
          <a:p>
            <a:pPr marL="0" indent="0">
              <a:buNone/>
            </a:pPr>
            <a:r>
              <a:rPr lang="en-AU" sz="3200" i="1" dirty="0"/>
              <a:t>This good news is not "pie in the sky bye and bye," consolation after death for those who patiently bear irremediable misery in this life. It is "release to captives," "freedom to the oppressed," a new state of affairs, here and now, in which domination, exclusion, stigma, discrimination, oppression of all kinds by state and Church is overcome. </a:t>
            </a:r>
            <a:r>
              <a:rPr lang="en-AU" sz="3200" dirty="0"/>
              <a:t> </a:t>
            </a:r>
          </a:p>
          <a:p>
            <a:pPr marL="0" indent="0">
              <a:buNone/>
            </a:pPr>
            <a:endParaRPr lang="en-AU" sz="1800" b="1" dirty="0" smtClean="0"/>
          </a:p>
          <a:p>
            <a:pPr marL="0" indent="0">
              <a:buNone/>
            </a:pPr>
            <a:r>
              <a:rPr lang="en-AU" sz="1800" b="1" dirty="0" err="1" smtClean="0"/>
              <a:t>Schneiders</a:t>
            </a:r>
            <a:r>
              <a:rPr lang="en-AU" sz="1800" b="1" dirty="0" smtClean="0"/>
              <a:t> S., Tasks </a:t>
            </a:r>
            <a:r>
              <a:rPr lang="en-AU" sz="1800" b="1" dirty="0"/>
              <a:t>of those who choose the prophetic life </a:t>
            </a:r>
            <a:r>
              <a:rPr lang="en-AU" sz="1800" b="1" dirty="0" smtClean="0"/>
              <a:t>style, </a:t>
            </a:r>
            <a:r>
              <a:rPr lang="en-AU" sz="1800" b="1" i="1" dirty="0" smtClean="0"/>
              <a:t>2010</a:t>
            </a:r>
            <a:endParaRPr lang="en-AU" sz="1800" b="1" dirty="0"/>
          </a:p>
          <a:p>
            <a:pPr marL="0" indent="0">
              <a:buNone/>
            </a:pPr>
            <a:endParaRPr lang="en-AU" sz="2800" dirty="0"/>
          </a:p>
        </p:txBody>
      </p:sp>
    </p:spTree>
    <p:extLst>
      <p:ext uri="{BB962C8B-B14F-4D97-AF65-F5344CB8AC3E}">
        <p14:creationId xmlns:p14="http://schemas.microsoft.com/office/powerpoint/2010/main" xmlns="" val="3030539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4090"/>
          <a:stretch/>
        </p:blipFill>
        <p:spPr>
          <a:xfrm rot="21170943">
            <a:off x="310209" y="1615562"/>
            <a:ext cx="8512542" cy="3603990"/>
          </a:xfrm>
        </p:spPr>
      </p:pic>
    </p:spTree>
    <p:extLst>
      <p:ext uri="{BB962C8B-B14F-4D97-AF65-F5344CB8AC3E}">
        <p14:creationId xmlns:p14="http://schemas.microsoft.com/office/powerpoint/2010/main" xmlns="" val="257293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ublic\Pictures\adelaidenow_com__au_-300x16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16"/>
          <a:stretch/>
        </p:blipFill>
        <p:spPr bwMode="auto">
          <a:xfrm>
            <a:off x="1259632" y="1412776"/>
            <a:ext cx="6666812" cy="40324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3952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eeMotif_ColourAdjusted.jpg"/>
          <p:cNvPicPr>
            <a:picLocks noChangeAspect="1"/>
          </p:cNvPicPr>
          <p:nvPr/>
        </p:nvPicPr>
        <p:blipFill>
          <a:blip r:embed="rId3" cstate="print">
            <a:extLst>
              <a:ext uri="{BEBA8EAE-BF5A-486C-A8C5-ECC9F3942E4B}">
                <a14:imgProps xmlns:a14="http://schemas.microsoft.com/office/drawing/2010/main" xmlns="">
                  <a14:imgLayer r:embed="rId4">
                    <a14:imgEffect>
                      <a14:artisticFilmGrain/>
                    </a14:imgEffect>
                  </a14:imgLayer>
                </a14:imgProps>
              </a:ext>
            </a:extLst>
          </a:blip>
          <a:stretch>
            <a:fillRect/>
          </a:stretch>
        </p:blipFill>
        <p:spPr>
          <a:xfrm>
            <a:off x="4932040" y="1844824"/>
            <a:ext cx="2952328" cy="3929136"/>
          </a:xfrm>
          <a:prstGeom prst="rect">
            <a:avLst/>
          </a:prstGeom>
        </p:spPr>
      </p:pic>
      <p:sp>
        <p:nvSpPr>
          <p:cNvPr id="8" name="TextBox 7"/>
          <p:cNvSpPr txBox="1"/>
          <p:nvPr/>
        </p:nvSpPr>
        <p:spPr>
          <a:xfrm>
            <a:off x="971600" y="2420888"/>
            <a:ext cx="3510152" cy="2893100"/>
          </a:xfrm>
          <a:prstGeom prst="rect">
            <a:avLst/>
          </a:prstGeom>
          <a:noFill/>
        </p:spPr>
        <p:txBody>
          <a:bodyPr wrap="square" rtlCol="0">
            <a:spAutoFit/>
          </a:bodyPr>
          <a:lstStyle/>
          <a:p>
            <a:endParaRPr lang="en-AU" sz="3200" dirty="0" smtClean="0">
              <a:solidFill>
                <a:srgbClr val="9A6608"/>
              </a:solidFill>
              <a:latin typeface="Gill Sans Std Light" pitchFamily="34" charset="0"/>
            </a:endParaRPr>
          </a:p>
          <a:p>
            <a:r>
              <a:rPr lang="en-AU" sz="3200" dirty="0" smtClean="0">
                <a:latin typeface="+mn-lt"/>
              </a:rPr>
              <a:t>Strong spirit</a:t>
            </a:r>
          </a:p>
          <a:p>
            <a:r>
              <a:rPr lang="en-AU" sz="3200" dirty="0" smtClean="0">
                <a:latin typeface="+mn-lt"/>
              </a:rPr>
              <a:t>Strong culture</a:t>
            </a:r>
          </a:p>
          <a:p>
            <a:r>
              <a:rPr lang="en-AU" sz="3200" dirty="0" smtClean="0">
                <a:latin typeface="+mn-lt"/>
              </a:rPr>
              <a:t>Strong people </a:t>
            </a:r>
          </a:p>
          <a:p>
            <a:pPr algn="r"/>
            <a:endParaRPr lang="en-AU" sz="1800" dirty="0" smtClean="0">
              <a:latin typeface="+mn-lt"/>
            </a:endParaRPr>
          </a:p>
          <a:p>
            <a:pPr algn="r"/>
            <a:r>
              <a:rPr lang="en-AU" sz="1800" dirty="0" smtClean="0">
                <a:latin typeface="+mn-lt"/>
              </a:rPr>
              <a:t>Aboriginal and Torres Strait Islander </a:t>
            </a:r>
          </a:p>
          <a:p>
            <a:pPr algn="r"/>
            <a:r>
              <a:rPr lang="en-AU" sz="1800" dirty="0" smtClean="0">
                <a:latin typeface="+mn-lt"/>
              </a:rPr>
              <a:t>Healing Foundation</a:t>
            </a:r>
            <a:endParaRPr lang="en-AU" sz="1400" dirty="0">
              <a:latin typeface="+mn-lt"/>
            </a:endParaRPr>
          </a:p>
        </p:txBody>
      </p:sp>
      <p:sp>
        <p:nvSpPr>
          <p:cNvPr id="2" name="Title 1"/>
          <p:cNvSpPr>
            <a:spLocks noGrp="1"/>
          </p:cNvSpPr>
          <p:nvPr>
            <p:ph type="title"/>
          </p:nvPr>
        </p:nvSpPr>
        <p:spPr/>
        <p:txBody>
          <a:bodyPr/>
          <a:lstStyle/>
          <a:p>
            <a:r>
              <a:rPr lang="en-AU" dirty="0" smtClean="0"/>
              <a:t>Seasons for Healing</a:t>
            </a:r>
            <a:endParaRPr lang="en-AU" dirty="0"/>
          </a:p>
        </p:txBody>
      </p:sp>
    </p:spTree>
    <p:extLst>
      <p:ext uri="{BB962C8B-B14F-4D97-AF65-F5344CB8AC3E}">
        <p14:creationId xmlns:p14="http://schemas.microsoft.com/office/powerpoint/2010/main" xmlns="" val="2119620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769404"/>
            <a:ext cx="6196405" cy="3603812"/>
          </a:xfrm>
        </p:spPr>
        <p:txBody>
          <a:bodyPr>
            <a:normAutofit/>
          </a:bodyPr>
          <a:lstStyle/>
          <a:p>
            <a:pPr marL="0" indent="0" algn="ctr">
              <a:spcBef>
                <a:spcPts val="600"/>
              </a:spcBef>
              <a:buNone/>
            </a:pPr>
            <a:r>
              <a:rPr lang="en-AU" sz="3500" i="1" dirty="0" smtClean="0"/>
              <a:t>We </a:t>
            </a:r>
            <a:r>
              <a:rPr lang="en-AU" sz="3500" i="1" dirty="0"/>
              <a:t>all exist solely for this – </a:t>
            </a:r>
            <a:r>
              <a:rPr lang="en-AU" sz="3500" i="1" dirty="0" smtClean="0"/>
              <a:t/>
            </a:r>
            <a:br>
              <a:rPr lang="en-AU" sz="3500" i="1" dirty="0" smtClean="0"/>
            </a:br>
            <a:r>
              <a:rPr lang="en-AU" sz="3500" i="1" dirty="0" smtClean="0"/>
              <a:t>to </a:t>
            </a:r>
            <a:r>
              <a:rPr lang="en-AU" sz="3500" i="1" dirty="0"/>
              <a:t>be the human place God has chosen </a:t>
            </a:r>
            <a:r>
              <a:rPr lang="en-AU" sz="3500" i="1" dirty="0" smtClean="0"/>
              <a:t>for </a:t>
            </a:r>
            <a:r>
              <a:rPr lang="en-AU" sz="3500" i="1" dirty="0"/>
              <a:t>his presence, his manifestation, his epiphany.</a:t>
            </a:r>
            <a:endParaRPr lang="en-AU" sz="3500" dirty="0"/>
          </a:p>
          <a:p>
            <a:pPr marL="0" indent="0" algn="r">
              <a:buNone/>
            </a:pPr>
            <a:endParaRPr lang="en-AU" dirty="0" smtClean="0"/>
          </a:p>
          <a:p>
            <a:pPr marL="0" indent="0" algn="r">
              <a:buNone/>
            </a:pPr>
            <a:r>
              <a:rPr lang="en-AU" sz="2200" dirty="0" smtClean="0"/>
              <a:t>Thomas </a:t>
            </a:r>
            <a:r>
              <a:rPr lang="en-AU" sz="2200" dirty="0"/>
              <a:t>Merton, </a:t>
            </a:r>
            <a:r>
              <a:rPr lang="en-AU" sz="2200" i="1" dirty="0"/>
              <a:t>The Living Bread</a:t>
            </a:r>
            <a:r>
              <a:rPr lang="en-AU" sz="2200" dirty="0"/>
              <a:t>, 147</a:t>
            </a:r>
          </a:p>
          <a:p>
            <a:pPr marL="0" indent="0">
              <a:buNone/>
            </a:pPr>
            <a:endParaRPr lang="en-AU" dirty="0"/>
          </a:p>
        </p:txBody>
      </p:sp>
    </p:spTree>
    <p:extLst>
      <p:ext uri="{BB962C8B-B14F-4D97-AF65-F5344CB8AC3E}">
        <p14:creationId xmlns:p14="http://schemas.microsoft.com/office/powerpoint/2010/main" xmlns="" val="2909755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101276"/>
            <a:ext cx="3837718" cy="4055916"/>
          </a:xfrm>
          <a:prstGeom prst="rect">
            <a:avLst/>
          </a:prstGeom>
        </p:spPr>
      </p:pic>
      <p:sp>
        <p:nvSpPr>
          <p:cNvPr id="3" name="Content Placeholder 2"/>
          <p:cNvSpPr>
            <a:spLocks noGrp="1"/>
          </p:cNvSpPr>
          <p:nvPr>
            <p:ph idx="1"/>
          </p:nvPr>
        </p:nvSpPr>
        <p:spPr>
          <a:xfrm>
            <a:off x="4788024" y="1988840"/>
            <a:ext cx="3672408" cy="4176464"/>
          </a:xfrm>
        </p:spPr>
        <p:txBody>
          <a:bodyPr>
            <a:normAutofit fontScale="77500" lnSpcReduction="20000"/>
          </a:bodyPr>
          <a:lstStyle/>
          <a:p>
            <a:pPr marL="0" indent="0" algn="ctr">
              <a:buNone/>
            </a:pPr>
            <a:endParaRPr lang="en-AU" sz="3600" b="1" i="1" dirty="0" smtClean="0">
              <a:solidFill>
                <a:schemeClr val="tx2">
                  <a:lumMod val="75000"/>
                </a:schemeClr>
              </a:solidFill>
            </a:endParaRPr>
          </a:p>
          <a:p>
            <a:pPr marL="0" indent="0" algn="ctr">
              <a:buNone/>
            </a:pPr>
            <a:r>
              <a:rPr lang="en-AU" sz="4100" i="1" dirty="0" smtClean="0">
                <a:solidFill>
                  <a:schemeClr val="tx1">
                    <a:lumMod val="95000"/>
                    <a:lumOff val="5000"/>
                  </a:schemeClr>
                </a:solidFill>
              </a:rPr>
              <a:t>Do </a:t>
            </a:r>
            <a:r>
              <a:rPr lang="en-AU" sz="4100" i="1" dirty="0">
                <a:solidFill>
                  <a:schemeClr val="tx1">
                    <a:lumMod val="95000"/>
                    <a:lumOff val="5000"/>
                  </a:schemeClr>
                </a:solidFill>
              </a:rPr>
              <a:t>what you </a:t>
            </a:r>
            <a:r>
              <a:rPr lang="en-AU" sz="4100" i="1" dirty="0" smtClean="0">
                <a:solidFill>
                  <a:schemeClr val="tx1">
                    <a:lumMod val="95000"/>
                    <a:lumOff val="5000"/>
                  </a:schemeClr>
                </a:solidFill>
              </a:rPr>
              <a:t>can</a:t>
            </a:r>
          </a:p>
          <a:p>
            <a:pPr marL="0" indent="0" algn="ctr">
              <a:buNone/>
            </a:pPr>
            <a:r>
              <a:rPr lang="en-AU" sz="4100" i="1" dirty="0" smtClean="0">
                <a:solidFill>
                  <a:schemeClr val="tx1">
                    <a:lumMod val="95000"/>
                    <a:lumOff val="5000"/>
                  </a:schemeClr>
                </a:solidFill>
              </a:rPr>
              <a:t> with </a:t>
            </a:r>
            <a:r>
              <a:rPr lang="en-AU" sz="4100" i="1" dirty="0">
                <a:solidFill>
                  <a:schemeClr val="tx1">
                    <a:lumMod val="95000"/>
                    <a:lumOff val="5000"/>
                  </a:schemeClr>
                </a:solidFill>
              </a:rPr>
              <a:t>the </a:t>
            </a:r>
            <a:r>
              <a:rPr lang="en-AU" sz="4100" i="1" dirty="0" smtClean="0">
                <a:solidFill>
                  <a:schemeClr val="tx1">
                    <a:lumMod val="95000"/>
                    <a:lumOff val="5000"/>
                  </a:schemeClr>
                </a:solidFill>
              </a:rPr>
              <a:t>means </a:t>
            </a:r>
          </a:p>
          <a:p>
            <a:pPr marL="0" indent="0" algn="ctr">
              <a:buNone/>
            </a:pPr>
            <a:r>
              <a:rPr lang="en-AU" sz="4100" i="1" dirty="0" smtClean="0">
                <a:solidFill>
                  <a:schemeClr val="tx1">
                    <a:lumMod val="95000"/>
                    <a:lumOff val="5000"/>
                  </a:schemeClr>
                </a:solidFill>
              </a:rPr>
              <a:t>at </a:t>
            </a:r>
            <a:r>
              <a:rPr lang="en-AU" sz="4100" i="1" dirty="0">
                <a:solidFill>
                  <a:schemeClr val="tx1">
                    <a:lumMod val="95000"/>
                    <a:lumOff val="5000"/>
                  </a:schemeClr>
                </a:solidFill>
              </a:rPr>
              <a:t>your disposal </a:t>
            </a:r>
            <a:endParaRPr lang="en-AU" sz="4100" i="1" dirty="0" smtClean="0">
              <a:solidFill>
                <a:schemeClr val="tx1">
                  <a:lumMod val="95000"/>
                  <a:lumOff val="5000"/>
                </a:schemeClr>
              </a:solidFill>
            </a:endParaRPr>
          </a:p>
          <a:p>
            <a:pPr marL="0" indent="0" algn="ctr">
              <a:buNone/>
            </a:pPr>
            <a:r>
              <a:rPr lang="en-AU" sz="4100" i="1" dirty="0">
                <a:solidFill>
                  <a:schemeClr val="tx1">
                    <a:lumMod val="95000"/>
                    <a:lumOff val="5000"/>
                  </a:schemeClr>
                </a:solidFill>
              </a:rPr>
              <a:t>a</a:t>
            </a:r>
            <a:r>
              <a:rPr lang="en-AU" sz="4100" i="1" dirty="0" smtClean="0">
                <a:solidFill>
                  <a:schemeClr val="tx1">
                    <a:lumMod val="95000"/>
                    <a:lumOff val="5000"/>
                  </a:schemeClr>
                </a:solidFill>
              </a:rPr>
              <a:t>nd leave </a:t>
            </a:r>
          </a:p>
          <a:p>
            <a:pPr marL="0" indent="0" algn="ctr">
              <a:buNone/>
            </a:pPr>
            <a:r>
              <a:rPr lang="en-AU" sz="4100" i="1" dirty="0" smtClean="0">
                <a:solidFill>
                  <a:schemeClr val="tx1">
                    <a:lumMod val="95000"/>
                    <a:lumOff val="5000"/>
                  </a:schemeClr>
                </a:solidFill>
              </a:rPr>
              <a:t>all </a:t>
            </a:r>
            <a:r>
              <a:rPr lang="en-AU" sz="4100" i="1" dirty="0">
                <a:solidFill>
                  <a:schemeClr val="tx1">
                    <a:lumMod val="95000"/>
                    <a:lumOff val="5000"/>
                  </a:schemeClr>
                </a:solidFill>
              </a:rPr>
              <a:t>the rest </a:t>
            </a:r>
            <a:endParaRPr lang="en-AU" sz="4100" i="1" dirty="0" smtClean="0">
              <a:solidFill>
                <a:schemeClr val="tx1">
                  <a:lumMod val="95000"/>
                  <a:lumOff val="5000"/>
                </a:schemeClr>
              </a:solidFill>
            </a:endParaRPr>
          </a:p>
          <a:p>
            <a:pPr marL="0" indent="0" algn="ctr">
              <a:buNone/>
            </a:pPr>
            <a:r>
              <a:rPr lang="en-AU" sz="4100" i="1" dirty="0" smtClean="0">
                <a:solidFill>
                  <a:schemeClr val="tx1">
                    <a:lumMod val="95000"/>
                    <a:lumOff val="5000"/>
                  </a:schemeClr>
                </a:solidFill>
              </a:rPr>
              <a:t>calmly </a:t>
            </a:r>
            <a:r>
              <a:rPr lang="en-AU" sz="4100" i="1" dirty="0">
                <a:solidFill>
                  <a:schemeClr val="tx1">
                    <a:lumMod val="95000"/>
                    <a:lumOff val="5000"/>
                  </a:schemeClr>
                </a:solidFill>
              </a:rPr>
              <a:t>to God. </a:t>
            </a:r>
            <a:endParaRPr lang="en-AU" sz="4100" dirty="0">
              <a:solidFill>
                <a:schemeClr val="tx1">
                  <a:lumMod val="95000"/>
                  <a:lumOff val="5000"/>
                </a:schemeClr>
              </a:solidFill>
            </a:endParaRPr>
          </a:p>
          <a:p>
            <a:pPr marL="0" indent="0" algn="r">
              <a:buNone/>
            </a:pPr>
            <a:endParaRPr lang="en-AU" dirty="0" smtClean="0">
              <a:solidFill>
                <a:schemeClr val="tx1">
                  <a:lumMod val="95000"/>
                  <a:lumOff val="5000"/>
                </a:schemeClr>
              </a:solidFill>
            </a:endParaRPr>
          </a:p>
          <a:p>
            <a:pPr marL="0" indent="0" algn="r">
              <a:buNone/>
            </a:pPr>
            <a:r>
              <a:rPr lang="en-AU" dirty="0" smtClean="0">
                <a:solidFill>
                  <a:schemeClr val="tx1">
                    <a:lumMod val="95000"/>
                    <a:lumOff val="5000"/>
                  </a:schemeClr>
                </a:solidFill>
              </a:rPr>
              <a:t>Mary </a:t>
            </a:r>
            <a:r>
              <a:rPr lang="en-AU" dirty="0">
                <a:solidFill>
                  <a:schemeClr val="tx1">
                    <a:lumMod val="95000"/>
                    <a:lumOff val="5000"/>
                  </a:schemeClr>
                </a:solidFill>
              </a:rPr>
              <a:t>MacKillop 1888</a:t>
            </a:r>
          </a:p>
          <a:p>
            <a:pPr marL="0" indent="0">
              <a:buNone/>
            </a:pPr>
            <a:endParaRPr lang="en-AU" dirty="0">
              <a:solidFill>
                <a:schemeClr val="tx1">
                  <a:lumMod val="95000"/>
                  <a:lumOff val="5000"/>
                </a:schemeClr>
              </a:solidFill>
            </a:endParaRPr>
          </a:p>
        </p:txBody>
      </p:sp>
    </p:spTree>
    <p:extLst>
      <p:ext uri="{BB962C8B-B14F-4D97-AF65-F5344CB8AC3E}">
        <p14:creationId xmlns:p14="http://schemas.microsoft.com/office/powerpoint/2010/main" xmlns="" val="355925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AU" sz="3600" dirty="0" smtClean="0"/>
          </a:p>
          <a:p>
            <a:pPr marL="0" indent="0" algn="ctr">
              <a:buNone/>
            </a:pPr>
            <a:r>
              <a:rPr lang="en-AU" sz="3600" dirty="0" smtClean="0"/>
              <a:t>“What </a:t>
            </a:r>
            <a:r>
              <a:rPr lang="en-AU" sz="3600" dirty="0"/>
              <a:t>are you going to do </a:t>
            </a:r>
            <a:endParaRPr lang="en-AU" sz="3600" dirty="0" smtClean="0"/>
          </a:p>
          <a:p>
            <a:pPr marL="0" indent="0" algn="ctr">
              <a:buNone/>
            </a:pPr>
            <a:r>
              <a:rPr lang="en-AU" sz="3600" dirty="0" smtClean="0"/>
              <a:t>about </a:t>
            </a:r>
            <a:r>
              <a:rPr lang="en-AU" sz="3600" dirty="0"/>
              <a:t>the children?” </a:t>
            </a:r>
          </a:p>
        </p:txBody>
      </p:sp>
    </p:spTree>
    <p:extLst>
      <p:ext uri="{BB962C8B-B14F-4D97-AF65-F5344CB8AC3E}">
        <p14:creationId xmlns:p14="http://schemas.microsoft.com/office/powerpoint/2010/main" xmlns="" val="1644084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17726">
            <a:off x="1280270" y="929358"/>
            <a:ext cx="4968552"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4023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The Nature of Mission</a:t>
            </a:r>
            <a:endParaRPr lang="en-AU" dirty="0"/>
          </a:p>
        </p:txBody>
      </p:sp>
      <p:sp>
        <p:nvSpPr>
          <p:cNvPr id="3" name="Content Placeholder 2"/>
          <p:cNvSpPr>
            <a:spLocks noGrp="1"/>
          </p:cNvSpPr>
          <p:nvPr>
            <p:ph idx="1"/>
          </p:nvPr>
        </p:nvSpPr>
        <p:spPr>
          <a:xfrm>
            <a:off x="1463040" y="1916832"/>
            <a:ext cx="6196405" cy="3603812"/>
          </a:xfrm>
        </p:spPr>
        <p:txBody>
          <a:bodyPr/>
          <a:lstStyle/>
          <a:p>
            <a:pPr marL="0" indent="0" algn="ctr">
              <a:buNone/>
            </a:pPr>
            <a:r>
              <a:rPr lang="en-AU" sz="3600" dirty="0" smtClean="0"/>
              <a:t>I </a:t>
            </a:r>
            <a:r>
              <a:rPr lang="en-AU" sz="3600" dirty="0"/>
              <a:t>have come that you may </a:t>
            </a:r>
            <a:endParaRPr lang="en-AU" sz="3600" dirty="0" smtClean="0"/>
          </a:p>
          <a:p>
            <a:pPr marL="0" indent="0" algn="ctr">
              <a:buNone/>
            </a:pPr>
            <a:r>
              <a:rPr lang="en-AU" sz="3600" dirty="0" smtClean="0"/>
              <a:t>have life and </a:t>
            </a:r>
            <a:r>
              <a:rPr lang="en-AU" sz="3600" dirty="0"/>
              <a:t>have it to the </a:t>
            </a:r>
            <a:r>
              <a:rPr lang="en-AU" sz="3600" dirty="0" smtClean="0"/>
              <a:t>full.</a:t>
            </a:r>
          </a:p>
          <a:p>
            <a:pPr marL="0" indent="0" algn="r">
              <a:buNone/>
            </a:pPr>
            <a:r>
              <a:rPr lang="en-AU" sz="2000" i="1" dirty="0" err="1" smtClean="0"/>
              <a:t>Jn</a:t>
            </a:r>
            <a:r>
              <a:rPr lang="en-AU" sz="2000" i="1" dirty="0" smtClean="0"/>
              <a:t> 10:10</a:t>
            </a:r>
            <a:r>
              <a:rPr lang="en-AU" sz="1800" dirty="0" smtClean="0"/>
              <a:t> </a:t>
            </a:r>
            <a:endParaRPr lang="en-AU" sz="1800" dirty="0"/>
          </a:p>
        </p:txBody>
      </p:sp>
      <p:pic>
        <p:nvPicPr>
          <p:cNvPr id="4" name="Picture 2" descr="C:\Users\maryellen\Pictures\natural disasters\imagesCAZVG8O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63389">
            <a:off x="1469884" y="3353266"/>
            <a:ext cx="3505114" cy="2405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658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4968552"/>
          </a:xfrm>
        </p:spPr>
        <p:txBody>
          <a:bodyPr>
            <a:normAutofit/>
          </a:bodyPr>
          <a:lstStyle/>
          <a:p>
            <a:pPr marL="0" indent="0" algn="ctr">
              <a:buNone/>
            </a:pPr>
            <a:r>
              <a:rPr lang="en-AU" sz="2800" i="1" dirty="0" smtClean="0"/>
              <a:t>The </a:t>
            </a:r>
            <a:r>
              <a:rPr lang="en-AU" sz="2800" i="1" dirty="0"/>
              <a:t>Spirit of God is upon me,</a:t>
            </a:r>
            <a:endParaRPr lang="en-AU" sz="2800" dirty="0"/>
          </a:p>
          <a:p>
            <a:pPr marL="0" indent="0" algn="ctr">
              <a:buNone/>
            </a:pPr>
            <a:r>
              <a:rPr lang="en-AU" sz="2800" i="1" dirty="0"/>
              <a:t>Because God has anointed me</a:t>
            </a:r>
            <a:endParaRPr lang="en-AU" sz="2800" dirty="0"/>
          </a:p>
          <a:p>
            <a:pPr marL="0" indent="0" algn="ctr">
              <a:buNone/>
            </a:pPr>
            <a:r>
              <a:rPr lang="en-AU" sz="2800" i="1" dirty="0"/>
              <a:t>To preach good news to the poor.</a:t>
            </a:r>
            <a:endParaRPr lang="en-AU" sz="2800" dirty="0"/>
          </a:p>
          <a:p>
            <a:pPr marL="0" indent="0" algn="ctr">
              <a:buNone/>
            </a:pPr>
            <a:r>
              <a:rPr lang="en-AU" sz="2800" i="1" dirty="0"/>
              <a:t>God has sent me to proclaim release to the captives</a:t>
            </a:r>
            <a:endParaRPr lang="en-AU" sz="2800" dirty="0"/>
          </a:p>
          <a:p>
            <a:pPr marL="0" indent="0" algn="ctr">
              <a:buNone/>
            </a:pPr>
            <a:r>
              <a:rPr lang="en-AU" sz="2800" i="1" dirty="0"/>
              <a:t>And recovering of sight to the blind,</a:t>
            </a:r>
            <a:endParaRPr lang="en-AU" sz="2800" dirty="0"/>
          </a:p>
          <a:p>
            <a:pPr marL="0" indent="0" algn="ctr">
              <a:buNone/>
            </a:pPr>
            <a:r>
              <a:rPr lang="en-AU" sz="2800" i="1" dirty="0"/>
              <a:t>To set at liberty those who are oppressed,</a:t>
            </a:r>
            <a:endParaRPr lang="en-AU" sz="2800" dirty="0"/>
          </a:p>
          <a:p>
            <a:pPr marL="0" indent="0" algn="ctr">
              <a:buNone/>
            </a:pPr>
            <a:r>
              <a:rPr lang="en-AU" sz="2800" i="1" dirty="0"/>
              <a:t>To proclaim the acceptable year of God</a:t>
            </a:r>
            <a:r>
              <a:rPr lang="en-AU" sz="2800" i="1" dirty="0" smtClean="0"/>
              <a:t>.</a:t>
            </a:r>
            <a:endParaRPr lang="en-AU" sz="2800" dirty="0"/>
          </a:p>
          <a:p>
            <a:pPr marL="0" indent="0" algn="r">
              <a:buNone/>
            </a:pPr>
            <a:r>
              <a:rPr lang="en-AU" sz="2000" dirty="0" smtClean="0"/>
              <a:t>Lk 4: 18-19</a:t>
            </a:r>
            <a:endParaRPr lang="en-AU" sz="2000" dirty="0"/>
          </a:p>
        </p:txBody>
      </p:sp>
    </p:spTree>
    <p:extLst>
      <p:ext uri="{BB962C8B-B14F-4D97-AF65-F5344CB8AC3E}">
        <p14:creationId xmlns:p14="http://schemas.microsoft.com/office/powerpoint/2010/main" xmlns="" val="264206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5616" y="1412776"/>
            <a:ext cx="7056784" cy="5615905"/>
          </a:xfrm>
        </p:spPr>
        <p:txBody>
          <a:bodyPr>
            <a:normAutofit/>
          </a:bodyPr>
          <a:lstStyle/>
          <a:p>
            <a:pPr marL="0" indent="0">
              <a:buNone/>
            </a:pPr>
            <a:r>
              <a:rPr lang="en-AU" sz="3200" i="1" dirty="0"/>
              <a:t>The kingdom aims at transforming human relationships; it grows gradually as people slowly learn to love, forgive and serve one another.  </a:t>
            </a:r>
            <a:r>
              <a:rPr lang="en-AU" sz="3200" i="1" dirty="0" smtClean="0"/>
              <a:t/>
            </a:r>
            <a:br>
              <a:rPr lang="en-AU" sz="3200" i="1" dirty="0" smtClean="0"/>
            </a:br>
            <a:endParaRPr lang="en-AU" sz="3200" i="1" dirty="0" smtClean="0"/>
          </a:p>
          <a:p>
            <a:pPr marL="0" indent="0">
              <a:buNone/>
            </a:pPr>
            <a:r>
              <a:rPr lang="en-AU" sz="3200" i="1" dirty="0" smtClean="0"/>
              <a:t>…. the </a:t>
            </a:r>
            <a:r>
              <a:rPr lang="en-AU" sz="3200" i="1" dirty="0"/>
              <a:t>kingdom of God is the manifestation and realisation of God’s plan of salvation in all its fullness. </a:t>
            </a:r>
            <a:endParaRPr lang="en-AU" sz="3200" i="1" dirty="0" smtClean="0"/>
          </a:p>
          <a:p>
            <a:pPr marL="0" indent="0" algn="r">
              <a:buNone/>
            </a:pPr>
            <a:r>
              <a:rPr lang="en-AU" sz="2600" i="1" dirty="0" smtClean="0"/>
              <a:t>(</a:t>
            </a:r>
            <a:r>
              <a:rPr lang="en-AU" sz="2600" i="1" dirty="0"/>
              <a:t>RM 15)</a:t>
            </a:r>
            <a:endParaRPr lang="en-AU" sz="2600" dirty="0"/>
          </a:p>
          <a:p>
            <a:endParaRPr lang="en-AU" dirty="0"/>
          </a:p>
        </p:txBody>
      </p:sp>
    </p:spTree>
    <p:extLst>
      <p:ext uri="{BB962C8B-B14F-4D97-AF65-F5344CB8AC3E}">
        <p14:creationId xmlns:p14="http://schemas.microsoft.com/office/powerpoint/2010/main" xmlns="" val="320172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556792"/>
            <a:ext cx="4117072" cy="3603812"/>
          </a:xfrm>
        </p:spPr>
        <p:txBody>
          <a:bodyPr>
            <a:normAutofit fontScale="92500"/>
          </a:bodyPr>
          <a:lstStyle/>
          <a:p>
            <a:pPr marL="0" indent="0" algn="ctr">
              <a:buNone/>
            </a:pPr>
            <a:endParaRPr lang="en-AU" i="1" dirty="0"/>
          </a:p>
          <a:p>
            <a:pPr marL="0" indent="0" algn="ctr">
              <a:buNone/>
            </a:pPr>
            <a:r>
              <a:rPr lang="en-AU" sz="3600" i="1" dirty="0" smtClean="0"/>
              <a:t>God wants us </a:t>
            </a:r>
          </a:p>
          <a:p>
            <a:pPr marL="0" indent="0" algn="ctr">
              <a:buNone/>
            </a:pPr>
            <a:r>
              <a:rPr lang="en-AU" sz="3600" i="1" dirty="0" smtClean="0"/>
              <a:t>by every means</a:t>
            </a:r>
          </a:p>
          <a:p>
            <a:pPr marL="0" indent="0" algn="ctr">
              <a:buNone/>
            </a:pPr>
            <a:r>
              <a:rPr lang="en-AU" sz="3600" i="1" dirty="0" smtClean="0"/>
              <a:t>in our power </a:t>
            </a:r>
          </a:p>
          <a:p>
            <a:pPr marL="0" indent="0" algn="ctr">
              <a:buNone/>
            </a:pPr>
            <a:r>
              <a:rPr lang="en-AU" sz="3600" i="1" dirty="0" smtClean="0"/>
              <a:t>to lead others to life. </a:t>
            </a:r>
          </a:p>
          <a:p>
            <a:pPr marL="0" indent="0" algn="r">
              <a:buNone/>
            </a:pPr>
            <a:r>
              <a:rPr lang="en-AU" i="1" dirty="0" smtClean="0"/>
              <a:t>MM 1899</a:t>
            </a:r>
            <a:endParaRPr lang="en-AU" dirty="0" smtClean="0"/>
          </a:p>
          <a:p>
            <a:pPr marL="0" indent="0">
              <a:buNone/>
            </a:pPr>
            <a:endParaRPr lang="en-AU" dirty="0"/>
          </a:p>
        </p:txBody>
      </p:sp>
      <p:pic>
        <p:nvPicPr>
          <p:cNvPr id="4" name="Picture 3" descr="Mary with 1 child"/>
          <p:cNvPicPr>
            <a:picLocks noChangeAspect="1" noChangeArrowheads="1"/>
          </p:cNvPicPr>
          <p:nvPr/>
        </p:nvPicPr>
        <p:blipFill>
          <a:blip r:embed="rId2" cstate="print"/>
          <a:srcRect/>
          <a:stretch>
            <a:fillRect/>
          </a:stretch>
        </p:blipFill>
        <p:spPr bwMode="auto">
          <a:xfrm>
            <a:off x="5580112" y="2431556"/>
            <a:ext cx="2499436" cy="3517724"/>
          </a:xfrm>
          <a:prstGeom prst="rect">
            <a:avLst/>
          </a:prstGeom>
          <a:noFill/>
          <a:ln w="9525">
            <a:noFill/>
            <a:miter lim="800000"/>
            <a:headEnd/>
            <a:tailEnd/>
          </a:ln>
        </p:spPr>
      </p:pic>
    </p:spTree>
    <p:extLst>
      <p:ext uri="{BB962C8B-B14F-4D97-AF65-F5344CB8AC3E}">
        <p14:creationId xmlns:p14="http://schemas.microsoft.com/office/powerpoint/2010/main" xmlns="" val="358219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08720"/>
            <a:ext cx="7200800" cy="5400600"/>
          </a:xfrm>
        </p:spPr>
        <p:txBody>
          <a:bodyPr>
            <a:normAutofit fontScale="25000" lnSpcReduction="20000"/>
          </a:bodyPr>
          <a:lstStyle/>
          <a:p>
            <a:pPr marL="0" indent="0">
              <a:lnSpc>
                <a:spcPct val="120000"/>
              </a:lnSpc>
              <a:spcBef>
                <a:spcPts val="400"/>
              </a:spcBef>
              <a:buNone/>
            </a:pPr>
            <a:r>
              <a:rPr lang="en-AU" sz="12800" dirty="0"/>
              <a:t>Held in God’s hospitable heart</a:t>
            </a:r>
          </a:p>
          <a:p>
            <a:pPr marL="0" indent="0">
              <a:lnSpc>
                <a:spcPct val="120000"/>
              </a:lnSpc>
              <a:spcBef>
                <a:spcPts val="400"/>
              </a:spcBef>
              <a:buNone/>
            </a:pPr>
            <a:r>
              <a:rPr lang="en-AU" sz="12800" dirty="0"/>
              <a:t>we draw strength to respond</a:t>
            </a:r>
          </a:p>
          <a:p>
            <a:pPr marL="0" indent="0">
              <a:lnSpc>
                <a:spcPct val="120000"/>
              </a:lnSpc>
              <a:spcBef>
                <a:spcPts val="400"/>
              </a:spcBef>
              <a:buNone/>
            </a:pPr>
            <a:r>
              <a:rPr lang="en-AU" sz="12800" dirty="0"/>
              <a:t>to places of violence, fear and insecurity in our world,</a:t>
            </a:r>
          </a:p>
          <a:p>
            <a:pPr marL="0" indent="0">
              <a:lnSpc>
                <a:spcPct val="120000"/>
              </a:lnSpc>
              <a:spcBef>
                <a:spcPts val="400"/>
              </a:spcBef>
              <a:buNone/>
            </a:pPr>
            <a:r>
              <a:rPr lang="en-AU" sz="12800" dirty="0"/>
              <a:t>the places of incompleteness and limitation in ourselves</a:t>
            </a:r>
            <a:r>
              <a:rPr lang="en-AU" sz="12800" dirty="0" smtClean="0"/>
              <a:t>.</a:t>
            </a:r>
          </a:p>
          <a:p>
            <a:pPr marL="0" indent="0">
              <a:lnSpc>
                <a:spcPct val="120000"/>
              </a:lnSpc>
              <a:spcBef>
                <a:spcPts val="400"/>
              </a:spcBef>
              <a:buNone/>
            </a:pPr>
            <a:r>
              <a:rPr lang="en-AU" sz="12800" dirty="0"/>
              <a:t> </a:t>
            </a:r>
          </a:p>
          <a:p>
            <a:pPr marL="0" indent="0">
              <a:lnSpc>
                <a:spcPct val="120000"/>
              </a:lnSpc>
              <a:spcBef>
                <a:spcPts val="400"/>
              </a:spcBef>
              <a:buNone/>
            </a:pPr>
            <a:r>
              <a:rPr lang="en-AU" sz="12800" dirty="0"/>
              <a:t>Called to deep respect and reverence for difference</a:t>
            </a:r>
          </a:p>
          <a:p>
            <a:pPr marL="0" indent="0">
              <a:lnSpc>
                <a:spcPct val="120000"/>
              </a:lnSpc>
              <a:spcBef>
                <a:spcPts val="400"/>
              </a:spcBef>
              <a:buNone/>
            </a:pPr>
            <a:r>
              <a:rPr lang="en-AU" sz="12800" dirty="0"/>
              <a:t>we enter uncharted territory with trust</a:t>
            </a:r>
            <a:r>
              <a:rPr lang="en-AU" sz="12800" dirty="0" smtClean="0"/>
              <a:t>.</a:t>
            </a:r>
          </a:p>
          <a:p>
            <a:pPr marL="0" indent="0">
              <a:lnSpc>
                <a:spcPct val="120000"/>
              </a:lnSpc>
              <a:spcBef>
                <a:spcPts val="400"/>
              </a:spcBef>
              <a:buNone/>
            </a:pPr>
            <a:r>
              <a:rPr lang="en-AU" sz="8000" dirty="0"/>
              <a:t> </a:t>
            </a:r>
          </a:p>
          <a:p>
            <a:pPr marL="0" indent="0">
              <a:lnSpc>
                <a:spcPct val="120000"/>
              </a:lnSpc>
              <a:spcBef>
                <a:spcPts val="400"/>
              </a:spcBef>
              <a:buNone/>
            </a:pPr>
            <a:endParaRPr lang="en-AU" sz="4000" dirty="0" smtClean="0"/>
          </a:p>
          <a:p>
            <a:pPr marL="0" indent="0">
              <a:lnSpc>
                <a:spcPct val="120000"/>
              </a:lnSpc>
              <a:spcBef>
                <a:spcPts val="400"/>
              </a:spcBef>
              <a:buNone/>
            </a:pPr>
            <a:endParaRPr lang="en-AU" dirty="0"/>
          </a:p>
        </p:txBody>
      </p:sp>
    </p:spTree>
    <p:extLst>
      <p:ext uri="{BB962C8B-B14F-4D97-AF65-F5344CB8AC3E}">
        <p14:creationId xmlns:p14="http://schemas.microsoft.com/office/powerpoint/2010/main" xmlns="" val="2610219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328</TotalTime>
  <Words>527</Words>
  <Application>Microsoft Office PowerPoint</Application>
  <PresentationFormat>On-screen Show (4:3)</PresentationFormat>
  <Paragraphs>104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Living and Leading Mission in the Spirit of Mary MacKillop</vt:lpstr>
      <vt:lpstr>Slide 2</vt:lpstr>
      <vt:lpstr>Slide 3</vt:lpstr>
      <vt:lpstr>Slide 4</vt:lpstr>
      <vt:lpstr>The Nature of Mission</vt:lpstr>
      <vt:lpstr>Slide 6</vt:lpstr>
      <vt:lpstr>Slide 7</vt:lpstr>
      <vt:lpstr>Slide 8</vt:lpstr>
      <vt:lpstr>Slide 9</vt:lpstr>
      <vt:lpstr>Slide 10</vt:lpstr>
      <vt:lpstr>Leadership for Mission</vt:lpstr>
      <vt:lpstr>Articulating the Mission</vt:lpstr>
      <vt:lpstr>Respectful Engagement</vt:lpstr>
      <vt:lpstr>Transformational Ministry</vt:lpstr>
      <vt:lpstr>Responding to Need</vt:lpstr>
      <vt:lpstr>Slide 16</vt:lpstr>
      <vt:lpstr>Slide 17</vt:lpstr>
      <vt:lpstr>Slide 18</vt:lpstr>
      <vt:lpstr>Slide 19</vt:lpstr>
      <vt:lpstr>Seasons for Healing</vt:lpstr>
      <vt:lpstr>Slide 21</vt:lpstr>
      <vt:lpstr>Slide 22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Ellen ODonoghue</dc:creator>
  <cp:lastModifiedBy>Guest1</cp:lastModifiedBy>
  <cp:revision>29</cp:revision>
  <cp:lastPrinted>2013-05-01T00:22:25Z</cp:lastPrinted>
  <dcterms:created xsi:type="dcterms:W3CDTF">2013-04-29T10:04:51Z</dcterms:created>
  <dcterms:modified xsi:type="dcterms:W3CDTF">2013-05-01T02:55:57Z</dcterms:modified>
</cp:coreProperties>
</file>