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77" r:id="rId4"/>
    <p:sldId id="259" r:id="rId5"/>
    <p:sldId id="260" r:id="rId6"/>
    <p:sldId id="261" r:id="rId7"/>
    <p:sldId id="263" r:id="rId8"/>
    <p:sldId id="278" r:id="rId9"/>
    <p:sldId id="282" r:id="rId10"/>
    <p:sldId id="264" r:id="rId11"/>
    <p:sldId id="265" r:id="rId12"/>
    <p:sldId id="279" r:id="rId13"/>
    <p:sldId id="268" r:id="rId14"/>
    <p:sldId id="274" r:id="rId15"/>
    <p:sldId id="280" r:id="rId16"/>
    <p:sldId id="281" r:id="rId17"/>
    <p:sldId id="283" r:id="rId18"/>
    <p:sldId id="285" r:id="rId19"/>
    <p:sldId id="286" r:id="rId20"/>
    <p:sldId id="287" r:id="rId21"/>
    <p:sldId id="288" r:id="rId22"/>
    <p:sldId id="289" r:id="rId23"/>
    <p:sldId id="284" r:id="rId24"/>
    <p:sldId id="290" r:id="rId25"/>
    <p:sldId id="276"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834"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April 26, 2013</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April 26,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April 26,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7" name="Subtitle 2"/>
          <p:cNvSpPr>
            <a:spLocks noGrp="1"/>
          </p:cNvSpPr>
          <p:nvPr>
            <p:ph type="subTitle" idx="13"/>
          </p:nvPr>
        </p:nvSpPr>
        <p:spPr>
          <a:xfrm>
            <a:off x="4733365" y="4421080"/>
            <a:ext cx="3309803" cy="1260629"/>
          </a:xfrm>
        </p:spPr>
        <p:txBody>
          <a:bodyPr/>
          <a:lstStyle/>
          <a:p>
            <a:endParaRPr lang="en-AU" dirty="0"/>
          </a:p>
        </p:txBody>
      </p:sp>
      <p:pic>
        <p:nvPicPr>
          <p:cNvPr id="8" name="Picture 7" descr="CHA logo"/>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6136" y="0"/>
            <a:ext cx="1104007" cy="57264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April 26,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April 26,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April 26, 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April 26, 2013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April 26, 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April 26, 2013</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April 26, 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April 26, 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ocialjustice.catholic.org.au/content/pdf/cst_intro.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708476"/>
            <a:ext cx="3672407" cy="1152572"/>
          </a:xfrm>
        </p:spPr>
        <p:txBody>
          <a:bodyPr>
            <a:noAutofit/>
          </a:bodyPr>
          <a:lstStyle/>
          <a:p>
            <a:pPr algn="ctr"/>
            <a:r>
              <a:rPr lang="en-AU" sz="1800" b="1" dirty="0" smtClean="0"/>
              <a:t>Catholic Social </a:t>
            </a:r>
            <a:r>
              <a:rPr lang="en-AU" sz="1800" b="1" smtClean="0"/>
              <a:t>Teaching </a:t>
            </a:r>
            <a:br>
              <a:rPr lang="en-AU" sz="1800" b="1" smtClean="0"/>
            </a:br>
            <a:r>
              <a:rPr lang="en-AU" sz="1800" b="1" smtClean="0"/>
              <a:t>and </a:t>
            </a:r>
            <a:r>
              <a:rPr lang="en-AU" sz="1800" b="1" dirty="0" smtClean="0"/>
              <a:t>the </a:t>
            </a:r>
            <a:br>
              <a:rPr lang="en-AU" sz="1800" b="1" dirty="0" smtClean="0"/>
            </a:br>
            <a:r>
              <a:rPr lang="en-AU" sz="1800" b="1" dirty="0" smtClean="0"/>
              <a:t>Social Determinants of Health</a:t>
            </a:r>
            <a:endParaRPr lang="en-AU" sz="1800" dirty="0"/>
          </a:p>
        </p:txBody>
      </p:sp>
      <p:sp>
        <p:nvSpPr>
          <p:cNvPr id="4" name="Date Placeholder 3"/>
          <p:cNvSpPr>
            <a:spLocks noGrp="1"/>
          </p:cNvSpPr>
          <p:nvPr>
            <p:ph type="dt" sz="half" idx="10"/>
          </p:nvPr>
        </p:nvSpPr>
        <p:spPr>
          <a:xfrm>
            <a:off x="4716016" y="1516828"/>
            <a:ext cx="3384376" cy="750981"/>
          </a:xfrm>
        </p:spPr>
        <p:txBody>
          <a:bodyPr/>
          <a:lstStyle/>
          <a:p>
            <a:r>
              <a:rPr lang="en-US" dirty="0" smtClean="0"/>
              <a:t>Mission: </a:t>
            </a:r>
          </a:p>
          <a:p>
            <a:r>
              <a:rPr lang="en-US" sz="2200" dirty="0" smtClean="0"/>
              <a:t>one heart many voices </a:t>
            </a:r>
          </a:p>
          <a:p>
            <a:endParaRPr lang="en-US" sz="2200" dirty="0"/>
          </a:p>
          <a:p>
            <a:r>
              <a:rPr lang="en-US" sz="2200" dirty="0" smtClean="0"/>
              <a:t>Monday 29 April 2013</a:t>
            </a:r>
            <a:endParaRPr lang="en-US" sz="2200" dirty="0"/>
          </a:p>
        </p:txBody>
      </p:sp>
      <p:sp>
        <p:nvSpPr>
          <p:cNvPr id="5" name="Footer Placeholder 4"/>
          <p:cNvSpPr>
            <a:spLocks noGrp="1"/>
          </p:cNvSpPr>
          <p:nvPr>
            <p:ph type="ftr" sz="quarter" idx="11"/>
          </p:nvPr>
        </p:nvSpPr>
        <p:spPr>
          <a:xfrm>
            <a:off x="4788024" y="5719966"/>
            <a:ext cx="3347088" cy="365125"/>
          </a:xfrm>
        </p:spPr>
        <p:txBody>
          <a:bodyPr>
            <a:normAutofit fontScale="92500"/>
          </a:bodyPr>
          <a:lstStyle/>
          <a:p>
            <a:r>
              <a:rPr lang="en-US" dirty="0" smtClean="0"/>
              <a:t>Martin Laverty, CEO, Catholic Health Australia</a:t>
            </a:r>
            <a:endParaRPr lang="en-US" dirty="0"/>
          </a:p>
        </p:txBody>
      </p:sp>
      <p:pic>
        <p:nvPicPr>
          <p:cNvPr id="7"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457200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HA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7974" y="4293096"/>
            <a:ext cx="2208361" cy="1145282"/>
          </a:xfrm>
          <a:prstGeom prst="rect">
            <a:avLst/>
          </a:prstGeom>
          <a:noFill/>
          <a:ln>
            <a:noFill/>
          </a:ln>
        </p:spPr>
      </p:pic>
    </p:spTree>
    <p:extLst>
      <p:ext uri="{BB962C8B-B14F-4D97-AF65-F5344CB8AC3E}">
        <p14:creationId xmlns:p14="http://schemas.microsoft.com/office/powerpoint/2010/main" val="2114821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lstStyle/>
          <a:p>
            <a:r>
              <a:rPr lang="en-US" dirty="0" smtClean="0"/>
              <a:t>America</a:t>
            </a:r>
            <a:endParaRPr lang="en-AU" dirty="0"/>
          </a:p>
        </p:txBody>
      </p:sp>
      <p:sp>
        <p:nvSpPr>
          <p:cNvPr id="5" name="Footer Placeholder 4"/>
          <p:cNvSpPr>
            <a:spLocks noGrp="1"/>
          </p:cNvSpPr>
          <p:nvPr>
            <p:ph type="ftr" sz="quarter" idx="11"/>
          </p:nvPr>
        </p:nvSpPr>
        <p:spPr>
          <a:xfrm>
            <a:off x="1200744" y="5893161"/>
            <a:ext cx="6454480" cy="365125"/>
          </a:xfrm>
        </p:spPr>
        <p:txBody>
          <a:bodyPr/>
          <a:lstStyle/>
          <a:p>
            <a:pPr algn="l"/>
            <a:r>
              <a:rPr lang="en-US" sz="800" dirty="0">
                <a:solidFill>
                  <a:schemeClr val="tx1"/>
                </a:solidFill>
              </a:rPr>
              <a:t>Fried, J., (2008) </a:t>
            </a:r>
            <a:r>
              <a:rPr lang="en-US" sz="800" i="1" dirty="0">
                <a:solidFill>
                  <a:schemeClr val="tx1"/>
                </a:solidFill>
              </a:rPr>
              <a:t>Democrats and Republicans: Rhetoric and </a:t>
            </a:r>
            <a:r>
              <a:rPr lang="en-US" sz="800" i="1" dirty="0" smtClean="0">
                <a:solidFill>
                  <a:schemeClr val="tx1"/>
                </a:solidFill>
              </a:rPr>
              <a:t>Reality. </a:t>
            </a:r>
            <a:r>
              <a:rPr lang="en-US" sz="800" dirty="0" err="1">
                <a:solidFill>
                  <a:schemeClr val="tx1"/>
                </a:solidFill>
              </a:rPr>
              <a:t>Algora</a:t>
            </a:r>
            <a:r>
              <a:rPr lang="en-US" sz="800" dirty="0">
                <a:solidFill>
                  <a:schemeClr val="tx1"/>
                </a:solidFill>
              </a:rPr>
              <a:t> Publishing, New York</a:t>
            </a:r>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10</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upload.wikimedia.org/wikipedia/commons/3/3d/Fig._23_-_Would_you_say_your_own_health_is_excellen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28800"/>
            <a:ext cx="5904656" cy="4267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lstStyle/>
          <a:p>
            <a:r>
              <a:rPr lang="en-US" dirty="0" smtClean="0"/>
              <a:t>New Zealand</a:t>
            </a:r>
            <a:endParaRPr lang="en-AU" dirty="0"/>
          </a:p>
        </p:txBody>
      </p:sp>
      <p:sp>
        <p:nvSpPr>
          <p:cNvPr id="9" name="Content Placeholder 8"/>
          <p:cNvSpPr>
            <a:spLocks noGrp="1"/>
          </p:cNvSpPr>
          <p:nvPr>
            <p:ph idx="1"/>
          </p:nvPr>
        </p:nvSpPr>
        <p:spPr>
          <a:xfrm>
            <a:off x="1009958" y="4742723"/>
            <a:ext cx="6777317" cy="1152128"/>
          </a:xfrm>
        </p:spPr>
        <p:txBody>
          <a:bodyPr>
            <a:normAutofit fontScale="92500" lnSpcReduction="10000"/>
          </a:bodyPr>
          <a:lstStyle/>
          <a:p>
            <a:pPr marL="68580" indent="0">
              <a:buNone/>
            </a:pPr>
            <a:r>
              <a:rPr lang="en-AU" sz="1600" dirty="0" smtClean="0"/>
              <a:t>In </a:t>
            </a:r>
            <a:r>
              <a:rPr lang="en-AU" sz="1600" dirty="0"/>
              <a:t>2005–2007, males in the least deprived 10th of small areas in New Zealand could expect to live </a:t>
            </a:r>
            <a:r>
              <a:rPr lang="en-AU" sz="1600" b="1" dirty="0"/>
              <a:t>8.8 years longer </a:t>
            </a:r>
            <a:r>
              <a:rPr lang="en-AU" sz="1600" dirty="0"/>
              <a:t>than males in the most deprived 10th of small areas (82.1 versus 73.3 years). For females, the difference was smaller, but still substantial, at </a:t>
            </a:r>
            <a:r>
              <a:rPr lang="en-AU" sz="1600" b="1" dirty="0"/>
              <a:t>5.9 years </a:t>
            </a:r>
            <a:r>
              <a:rPr lang="en-AU" sz="1600" dirty="0"/>
              <a:t>(84.6 versus 78.7 years).</a:t>
            </a:r>
          </a:p>
        </p:txBody>
      </p:sp>
      <p:sp>
        <p:nvSpPr>
          <p:cNvPr id="5" name="Footer Placeholder 4"/>
          <p:cNvSpPr>
            <a:spLocks noGrp="1"/>
          </p:cNvSpPr>
          <p:nvPr>
            <p:ph type="ftr" sz="quarter" idx="11"/>
          </p:nvPr>
        </p:nvSpPr>
        <p:spPr>
          <a:xfrm>
            <a:off x="1043608" y="5896609"/>
            <a:ext cx="6670504" cy="365125"/>
          </a:xfrm>
        </p:spPr>
        <p:txBody>
          <a:bodyPr/>
          <a:lstStyle/>
          <a:p>
            <a:pPr algn="l"/>
            <a:r>
              <a:rPr lang="en-US" sz="900" dirty="0" smtClean="0">
                <a:solidFill>
                  <a:schemeClr val="tx1"/>
                </a:solidFill>
              </a:rPr>
              <a:t>Ministry for Social Development,  (2010) </a:t>
            </a:r>
            <a:r>
              <a:rPr lang="en-US" sz="900" i="1" dirty="0" smtClean="0">
                <a:solidFill>
                  <a:schemeClr val="tx1"/>
                </a:solidFill>
              </a:rPr>
              <a:t>The Social Report. </a:t>
            </a:r>
            <a:r>
              <a:rPr lang="en-US" sz="900" dirty="0" smtClean="0">
                <a:solidFill>
                  <a:schemeClr val="tx1"/>
                </a:solidFill>
              </a:rPr>
              <a:t>New Zealand Government, Wellington. </a:t>
            </a:r>
            <a:endParaRPr lang="en-US" sz="900" i="1" dirty="0">
              <a:solidFill>
                <a:schemeClr val="tx1"/>
              </a:solidFill>
            </a:endParaRPr>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11</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0" y="4393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17500" b="0" i="0" u="none" strike="noStrike" cap="none" normalizeH="0" baseline="0" dirty="0" smtClean="0">
              <a:ln>
                <a:noFill/>
              </a:ln>
              <a:solidFill>
                <a:schemeClr val="tx1"/>
              </a:solidFill>
              <a:effectLst/>
              <a:latin typeface="Arial" charset="0"/>
              <a:cs typeface="Arial" charset="0"/>
            </a:endParaRPr>
          </a:p>
        </p:txBody>
      </p:sp>
      <p:pic>
        <p:nvPicPr>
          <p:cNvPr id="4098" name="Picture 2" descr="Figure H2.2 Life expectancy at birth, by ethnic group and sex, 1950–1952 to 2005–20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1556792"/>
            <a:ext cx="676875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2833384"/>
          </a:xfrm>
        </p:spPr>
        <p:txBody>
          <a:bodyPr/>
          <a:lstStyle/>
          <a:p>
            <a:pPr algn="ctr"/>
            <a:r>
              <a:rPr lang="en-US" dirty="0" smtClean="0"/>
              <a:t>The international solution</a:t>
            </a:r>
            <a:endParaRPr lang="en-AU"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5094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lstStyle/>
          <a:p>
            <a:r>
              <a:rPr lang="en-US" dirty="0" smtClean="0"/>
              <a:t>2008 WHO Framework</a:t>
            </a:r>
            <a:endParaRPr lang="en-AU" dirty="0"/>
          </a:p>
        </p:txBody>
      </p:sp>
      <p:sp>
        <p:nvSpPr>
          <p:cNvPr id="9" name="Content Placeholder 8"/>
          <p:cNvSpPr>
            <a:spLocks noGrp="1"/>
          </p:cNvSpPr>
          <p:nvPr>
            <p:ph idx="1"/>
          </p:nvPr>
        </p:nvSpPr>
        <p:spPr>
          <a:xfrm>
            <a:off x="1095084" y="4177479"/>
            <a:ext cx="6777317" cy="2132856"/>
          </a:xfrm>
        </p:spPr>
        <p:txBody>
          <a:bodyPr>
            <a:normAutofit/>
          </a:bodyPr>
          <a:lstStyle/>
          <a:p>
            <a:r>
              <a:rPr lang="en-US" dirty="0" smtClean="0"/>
              <a:t>Improve daily living conditions</a:t>
            </a:r>
          </a:p>
          <a:p>
            <a:r>
              <a:rPr lang="en-AU" dirty="0" smtClean="0"/>
              <a:t>Tackle </a:t>
            </a:r>
            <a:r>
              <a:rPr lang="en-AU" dirty="0"/>
              <a:t>the inequitable distribution of power, money, and resources </a:t>
            </a:r>
          </a:p>
          <a:p>
            <a:r>
              <a:rPr lang="en-AU" dirty="0"/>
              <a:t>Measure and understand the problem and assess the impact of action </a:t>
            </a:r>
          </a:p>
          <a:p>
            <a:endParaRPr lang="en-AU" dirty="0"/>
          </a:p>
          <a:p>
            <a:endParaRPr lang="en-AU" dirty="0"/>
          </a:p>
        </p:txBody>
      </p:sp>
      <p:sp>
        <p:nvSpPr>
          <p:cNvPr id="5" name="Footer Placeholder 4"/>
          <p:cNvSpPr>
            <a:spLocks noGrp="1"/>
          </p:cNvSpPr>
          <p:nvPr>
            <p:ph type="ftr" sz="quarter" idx="11"/>
          </p:nvPr>
        </p:nvSpPr>
        <p:spPr>
          <a:xfrm>
            <a:off x="1259632" y="6331695"/>
            <a:ext cx="5832648" cy="182563"/>
          </a:xfrm>
        </p:spPr>
        <p:txBody>
          <a:bodyPr/>
          <a:lstStyle/>
          <a:p>
            <a:pPr marL="0" lvl="1"/>
            <a:r>
              <a:rPr lang="en-AU" sz="800" dirty="0"/>
              <a:t>Commission on Social Determinants of Health (2008), </a:t>
            </a:r>
            <a:r>
              <a:rPr lang="en-AU" sz="800" i="1" dirty="0"/>
              <a:t>Closing the gap in a generation</a:t>
            </a:r>
            <a:r>
              <a:rPr lang="en-AU" sz="800" dirty="0"/>
              <a:t>, World Health Organisation, Geneva, Switzerland.</a:t>
            </a:r>
          </a:p>
          <a:p>
            <a:pPr algn="l"/>
            <a:endParaRPr lang="en-US" dirty="0">
              <a:solidFill>
                <a:schemeClr val="tx1"/>
              </a:solidFill>
            </a:endParaRPr>
          </a:p>
        </p:txBody>
      </p:sp>
      <p:sp>
        <p:nvSpPr>
          <p:cNvPr id="6" name="Slide Number Placeholder 5"/>
          <p:cNvSpPr>
            <a:spLocks noGrp="1"/>
          </p:cNvSpPr>
          <p:nvPr>
            <p:ph type="sldNum" sz="quarter" idx="4294967295"/>
          </p:nvPr>
        </p:nvSpPr>
        <p:spPr>
          <a:xfrm>
            <a:off x="8748464" y="6492875"/>
            <a:ext cx="395536" cy="365125"/>
          </a:xfrm>
        </p:spPr>
        <p:txBody>
          <a:bodyPr/>
          <a:lstStyle/>
          <a:p>
            <a:fld id="{8B37D5FE-740C-46F5-801A-FA5477D9711F}" type="slidenum">
              <a:rPr lang="en-US" smtClean="0"/>
              <a:pPr/>
              <a:t>13</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Images depicting differing social circumstanc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752" y="1628801"/>
            <a:ext cx="4176464"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058" y="908720"/>
            <a:ext cx="7024744" cy="601136"/>
          </a:xfrm>
        </p:spPr>
        <p:txBody>
          <a:bodyPr>
            <a:noAutofit/>
          </a:bodyPr>
          <a:lstStyle/>
          <a:p>
            <a:r>
              <a:rPr lang="en-US" sz="3200" dirty="0" smtClean="0"/>
              <a:t>Australian action framework</a:t>
            </a:r>
            <a:endParaRPr lang="en-AU" sz="3200" dirty="0"/>
          </a:p>
        </p:txBody>
      </p:sp>
      <p:sp>
        <p:nvSpPr>
          <p:cNvPr id="9" name="Content Placeholder 8"/>
          <p:cNvSpPr>
            <a:spLocks noGrp="1"/>
          </p:cNvSpPr>
          <p:nvPr>
            <p:ph idx="1"/>
          </p:nvPr>
        </p:nvSpPr>
        <p:spPr>
          <a:xfrm>
            <a:off x="971600" y="1628800"/>
            <a:ext cx="6777317" cy="4104456"/>
          </a:xfrm>
        </p:spPr>
        <p:txBody>
          <a:bodyPr/>
          <a:lstStyle/>
          <a:p>
            <a:endParaRPr lang="en-AU" dirty="0"/>
          </a:p>
        </p:txBody>
      </p:sp>
      <p:sp>
        <p:nvSpPr>
          <p:cNvPr id="5" name="Footer Placeholder 4"/>
          <p:cNvSpPr>
            <a:spLocks noGrp="1"/>
          </p:cNvSpPr>
          <p:nvPr>
            <p:ph type="ftr" sz="quarter" idx="11"/>
          </p:nvPr>
        </p:nvSpPr>
        <p:spPr>
          <a:xfrm>
            <a:off x="971600" y="5896609"/>
            <a:ext cx="6742512" cy="365125"/>
          </a:xfrm>
        </p:spPr>
        <p:txBody>
          <a:bodyPr/>
          <a:lstStyle/>
          <a:p>
            <a:pPr marL="0" lvl="1"/>
            <a:r>
              <a:rPr lang="en-AU" sz="800" dirty="0"/>
              <a:t>Australia Institute of Health and Welfare, (2008) </a:t>
            </a:r>
            <a:r>
              <a:rPr lang="en-AU" sz="800" i="1" dirty="0"/>
              <a:t>Australia’s Health</a:t>
            </a:r>
            <a:r>
              <a:rPr lang="en-AU" sz="800" dirty="0"/>
              <a:t>, Edition No 11, The Australian Government, Canberra. </a:t>
            </a:r>
          </a:p>
          <a:p>
            <a:pPr algn="l"/>
            <a:endParaRPr lang="en-US" dirty="0"/>
          </a:p>
        </p:txBody>
      </p:sp>
      <p:sp>
        <p:nvSpPr>
          <p:cNvPr id="6" name="Slide Number Placeholder 5"/>
          <p:cNvSpPr>
            <a:spLocks noGrp="1"/>
          </p:cNvSpPr>
          <p:nvPr>
            <p:ph type="sldNum" sz="quarter" idx="4294967295"/>
          </p:nvPr>
        </p:nvSpPr>
        <p:spPr>
          <a:xfrm>
            <a:off x="8748464" y="6492875"/>
            <a:ext cx="395536" cy="365125"/>
          </a:xfrm>
        </p:spPr>
        <p:txBody>
          <a:bodyPr/>
          <a:lstStyle/>
          <a:p>
            <a:fld id="{8B37D5FE-740C-46F5-801A-FA5477D9711F}" type="slidenum">
              <a:rPr lang="en-US" smtClean="0"/>
              <a:pPr/>
              <a:t>14</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1700808"/>
            <a:ext cx="7108840" cy="4372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7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049408"/>
          </a:xfrm>
        </p:spPr>
        <p:txBody>
          <a:bodyPr>
            <a:normAutofit/>
          </a:bodyPr>
          <a:lstStyle/>
          <a:p>
            <a:pPr algn="ctr"/>
            <a:r>
              <a:rPr lang="en-US" dirty="0"/>
              <a:t>The Church’s mission as part of the international </a:t>
            </a:r>
            <a:r>
              <a:rPr lang="en-US" dirty="0" smtClean="0"/>
              <a:t>solution</a:t>
            </a:r>
            <a:endParaRPr lang="en-AU"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652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627" y="764704"/>
            <a:ext cx="7024744" cy="790988"/>
          </a:xfrm>
        </p:spPr>
        <p:txBody>
          <a:bodyPr/>
          <a:lstStyle/>
          <a:p>
            <a:r>
              <a:rPr lang="en-US" dirty="0" smtClean="0"/>
              <a:t>Church’s mission in health</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1"/>
          </p:nvPr>
        </p:nvSpPr>
        <p:spPr/>
        <p:txBody>
          <a:bodyPr/>
          <a:lstStyle/>
          <a:p>
            <a:endParaRPr lang="en-US"/>
          </a:p>
        </p:txBody>
      </p:sp>
      <p:sp>
        <p:nvSpPr>
          <p:cNvPr id="5" name="Subtitle 4"/>
          <p:cNvSpPr>
            <a:spLocks noGrp="1"/>
          </p:cNvSpPr>
          <p:nvPr>
            <p:ph type="subTitle" idx="13"/>
          </p:nvPr>
        </p:nvSpPr>
        <p:spPr/>
        <p:txBody>
          <a:bodyPr/>
          <a:lstStyle/>
          <a:p>
            <a:endParaRPr lang="en-AU"/>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259" y="1555692"/>
            <a:ext cx="7081112" cy="4075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4217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344934" cy="1143000"/>
          </a:xfrm>
        </p:spPr>
        <p:txBody>
          <a:bodyPr>
            <a:normAutofit/>
          </a:bodyPr>
          <a:lstStyle/>
          <a:p>
            <a:r>
              <a:rPr lang="en-US" sz="3200" dirty="0" smtClean="0"/>
              <a:t>CHA’s </a:t>
            </a:r>
            <a:r>
              <a:rPr lang="en-US" sz="3200" dirty="0" smtClean="0"/>
              <a:t>social determinants strategy</a:t>
            </a:r>
            <a:endParaRPr lang="en-AU" sz="3200" dirty="0"/>
          </a:p>
        </p:txBody>
      </p:sp>
      <p:sp>
        <p:nvSpPr>
          <p:cNvPr id="3" name="Content Placeholder 2"/>
          <p:cNvSpPr>
            <a:spLocks noGrp="1"/>
          </p:cNvSpPr>
          <p:nvPr>
            <p:ph idx="1"/>
          </p:nvPr>
        </p:nvSpPr>
        <p:spPr/>
        <p:txBody>
          <a:bodyPr>
            <a:normAutofit lnSpcReduction="10000"/>
          </a:bodyPr>
          <a:lstStyle/>
          <a:p>
            <a:pPr marL="68580" indent="0">
              <a:buNone/>
            </a:pPr>
            <a:r>
              <a:rPr lang="en-US" dirty="0"/>
              <a:t>2008 – WHO global action plan</a:t>
            </a:r>
          </a:p>
          <a:p>
            <a:pPr marL="68580" indent="0">
              <a:buNone/>
            </a:pPr>
            <a:r>
              <a:rPr lang="en-US" dirty="0"/>
              <a:t>2009 – CHA strategy paper endorsed</a:t>
            </a:r>
          </a:p>
          <a:p>
            <a:pPr marL="68580" indent="0">
              <a:buNone/>
            </a:pPr>
            <a:r>
              <a:rPr lang="en-US" dirty="0"/>
              <a:t>2010 – NATSEM </a:t>
            </a:r>
            <a:r>
              <a:rPr lang="en-US" i="1" dirty="0"/>
              <a:t>Health lies in wealth</a:t>
            </a:r>
          </a:p>
          <a:p>
            <a:pPr marL="68580" indent="0">
              <a:buNone/>
            </a:pPr>
            <a:r>
              <a:rPr lang="en-US" dirty="0"/>
              <a:t>2011 – </a:t>
            </a:r>
            <a:r>
              <a:rPr lang="en-US" i="1" dirty="0"/>
              <a:t>Determining the Future: Fair go &amp; Health for all</a:t>
            </a:r>
          </a:p>
          <a:p>
            <a:pPr marL="68580" indent="0">
              <a:buNone/>
            </a:pPr>
            <a:r>
              <a:rPr lang="en-US" dirty="0"/>
              <a:t>2012 – NATSEM </a:t>
            </a:r>
            <a:r>
              <a:rPr lang="en-US" i="1" dirty="0"/>
              <a:t>Cost of inaction on </a:t>
            </a:r>
            <a:r>
              <a:rPr lang="en-US" i="1" dirty="0" err="1"/>
              <a:t>SDoH</a:t>
            </a:r>
            <a:endParaRPr lang="en-US" i="1" dirty="0"/>
          </a:p>
          <a:p>
            <a:pPr marL="68580" indent="0">
              <a:buNone/>
            </a:pPr>
            <a:r>
              <a:rPr lang="en-US" dirty="0"/>
              <a:t>2013</a:t>
            </a:r>
            <a:r>
              <a:rPr lang="en-US" i="1" dirty="0"/>
              <a:t> (Feb) – </a:t>
            </a:r>
            <a:r>
              <a:rPr lang="en-US" dirty="0"/>
              <a:t>58 member SDOHA</a:t>
            </a:r>
          </a:p>
          <a:p>
            <a:pPr marL="68580" indent="0">
              <a:buNone/>
            </a:pPr>
            <a:r>
              <a:rPr lang="en-US" dirty="0"/>
              <a:t>2013 </a:t>
            </a:r>
            <a:r>
              <a:rPr lang="en-US" i="1" dirty="0"/>
              <a:t>(March)</a:t>
            </a:r>
            <a:r>
              <a:rPr lang="en-US" dirty="0"/>
              <a:t> – Senate back WHO </a:t>
            </a:r>
            <a:r>
              <a:rPr lang="en-US" dirty="0" smtClean="0"/>
              <a:t>implementation</a:t>
            </a:r>
            <a:endParaRPr lang="en-US"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7904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What is Catholic Social Teaching? </a:t>
            </a:r>
          </a:p>
        </p:txBody>
      </p:sp>
      <p:sp>
        <p:nvSpPr>
          <p:cNvPr id="3" name="Content Placeholder 2"/>
          <p:cNvSpPr>
            <a:spLocks noGrp="1"/>
          </p:cNvSpPr>
          <p:nvPr>
            <p:ph idx="1"/>
          </p:nvPr>
        </p:nvSpPr>
        <p:spPr>
          <a:xfrm>
            <a:off x="1043492" y="2323652"/>
            <a:ext cx="6777317" cy="3841652"/>
          </a:xfrm>
        </p:spPr>
        <p:txBody>
          <a:bodyPr>
            <a:normAutofit fontScale="70000" lnSpcReduction="20000"/>
          </a:bodyPr>
          <a:lstStyle/>
          <a:p>
            <a:pPr marL="68580" indent="0">
              <a:buNone/>
            </a:pPr>
            <a:r>
              <a:rPr lang="en-US" dirty="0" smtClean="0"/>
              <a:t>Australian Catholic Social Justice Council:</a:t>
            </a:r>
            <a:endParaRPr lang="en-AU" dirty="0" smtClean="0"/>
          </a:p>
          <a:p>
            <a:pPr marL="68580" indent="0">
              <a:buNone/>
            </a:pPr>
            <a:endParaRPr lang="en-AU" dirty="0"/>
          </a:p>
          <a:p>
            <a:r>
              <a:rPr lang="en-AU" dirty="0" smtClean="0"/>
              <a:t>Catholic </a:t>
            </a:r>
            <a:r>
              <a:rPr lang="en-AU" dirty="0"/>
              <a:t>Social Teaching (also known as Catholic Social Doctrine) sums up the teachings of the </a:t>
            </a:r>
            <a:r>
              <a:rPr lang="en-AU" dirty="0" smtClean="0"/>
              <a:t>Church </a:t>
            </a:r>
            <a:r>
              <a:rPr lang="en-AU" dirty="0"/>
              <a:t>on social justice </a:t>
            </a:r>
            <a:r>
              <a:rPr lang="en-AU" dirty="0" smtClean="0"/>
              <a:t>issues.</a:t>
            </a:r>
          </a:p>
          <a:p>
            <a:endParaRPr lang="en-AU" dirty="0"/>
          </a:p>
          <a:p>
            <a:r>
              <a:rPr lang="en-AU" dirty="0" smtClean="0"/>
              <a:t>It </a:t>
            </a:r>
            <a:r>
              <a:rPr lang="en-AU" dirty="0"/>
              <a:t>promotes a vision of a just society that is grounded in the Bible </a:t>
            </a:r>
            <a:r>
              <a:rPr lang="en-AU" dirty="0" smtClean="0"/>
              <a:t>and </a:t>
            </a:r>
            <a:r>
              <a:rPr lang="en-AU" dirty="0"/>
              <a:t>in the wisdom gathered from experience by the Christian community as it has responded to </a:t>
            </a:r>
            <a:r>
              <a:rPr lang="en-AU" dirty="0" smtClean="0"/>
              <a:t>social </a:t>
            </a:r>
            <a:r>
              <a:rPr lang="en-AU" dirty="0"/>
              <a:t>justice issues through </a:t>
            </a:r>
            <a:r>
              <a:rPr lang="en-AU" dirty="0" smtClean="0"/>
              <a:t>history.</a:t>
            </a:r>
          </a:p>
          <a:p>
            <a:endParaRPr lang="en-US" dirty="0"/>
          </a:p>
          <a:p>
            <a:r>
              <a:rPr lang="en-AU" dirty="0"/>
              <a:t>The social teachings are made up of three distinct elements: principles for reflection; criteria for judgment; and guidelines for action. Each has a different level of authority.</a:t>
            </a:r>
            <a:endParaRPr lang="en-AU" dirty="0" smtClean="0"/>
          </a:p>
          <a:p>
            <a:pPr marL="68580" indent="0">
              <a:buNone/>
            </a:pPr>
            <a:endParaRPr lang="en-US" sz="800" dirty="0" smtClean="0"/>
          </a:p>
          <a:p>
            <a:pPr marL="68580" indent="0">
              <a:buNone/>
            </a:pPr>
            <a:endParaRPr lang="en-US" sz="800" dirty="0"/>
          </a:p>
          <a:p>
            <a:pPr marL="68580" indent="0">
              <a:buNone/>
            </a:pPr>
            <a:r>
              <a:rPr lang="en-US" sz="800" dirty="0" smtClean="0"/>
              <a:t>Source</a:t>
            </a:r>
            <a:r>
              <a:rPr lang="en-US" sz="800" dirty="0"/>
              <a:t>: </a:t>
            </a:r>
            <a:r>
              <a:rPr lang="en-US" sz="800" dirty="0" err="1"/>
              <a:t>Sandie</a:t>
            </a:r>
            <a:r>
              <a:rPr lang="en-US" sz="800" dirty="0"/>
              <a:t> Cornish </a:t>
            </a:r>
            <a:r>
              <a:rPr lang="en-US" sz="800" dirty="0" err="1"/>
              <a:t>B.Ec</a:t>
            </a:r>
            <a:r>
              <a:rPr lang="en-US" sz="800" dirty="0"/>
              <a:t>. (</a:t>
            </a:r>
            <a:r>
              <a:rPr lang="en-US" sz="800" dirty="0" err="1"/>
              <a:t>Nctle</a:t>
            </a:r>
            <a:r>
              <a:rPr lang="en-US" sz="800" dirty="0"/>
              <a:t>), </a:t>
            </a:r>
            <a:r>
              <a:rPr lang="en-US" sz="800" dirty="0" err="1"/>
              <a:t>Lic</a:t>
            </a:r>
            <a:r>
              <a:rPr lang="en-US" sz="800" dirty="0"/>
              <a:t>. Soc. Sci. (PUG), M. Pub. Pol.(UNE) </a:t>
            </a:r>
            <a:r>
              <a:rPr lang="en-US" sz="800" dirty="0" smtClean="0"/>
              <a:t>accessed at </a:t>
            </a:r>
            <a:r>
              <a:rPr lang="en-AU" sz="900" dirty="0">
                <a:hlinkClick r:id="rId2"/>
              </a:rPr>
              <a:t>http://</a:t>
            </a:r>
            <a:r>
              <a:rPr lang="en-AU" sz="900" dirty="0" smtClean="0">
                <a:hlinkClick r:id="rId2"/>
              </a:rPr>
              <a:t>www.socialjustice.catholic.org.au/content/pdf/cst_intro.pdf</a:t>
            </a:r>
            <a:r>
              <a:rPr lang="en-AU" sz="900" dirty="0" smtClean="0"/>
              <a:t> </a:t>
            </a:r>
          </a:p>
        </p:txBody>
      </p:sp>
      <p:pic>
        <p:nvPicPr>
          <p:cNvPr id="6" name="Picture 2" descr="Determining the Future: A Fair Go &amp; Health for All - Click Image to Clo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7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teaching in practice</a:t>
            </a:r>
            <a:endParaRPr lang="en-AU" dirty="0"/>
          </a:p>
        </p:txBody>
      </p:sp>
      <p:sp>
        <p:nvSpPr>
          <p:cNvPr id="3" name="Content Placeholder 2"/>
          <p:cNvSpPr>
            <a:spLocks noGrp="1"/>
          </p:cNvSpPr>
          <p:nvPr>
            <p:ph idx="1"/>
          </p:nvPr>
        </p:nvSpPr>
        <p:spPr/>
        <p:txBody>
          <a:bodyPr>
            <a:normAutofit fontScale="92500" lnSpcReduction="20000"/>
          </a:bodyPr>
          <a:lstStyle/>
          <a:p>
            <a:pPr marL="68580" indent="0">
              <a:buNone/>
            </a:pPr>
            <a:r>
              <a:rPr lang="en-AU" dirty="0" smtClean="0"/>
              <a:t>“There </a:t>
            </a:r>
            <a:r>
              <a:rPr lang="en-AU" dirty="0"/>
              <a:t>is a lot of pious nodding towards social justice in some Catholic circles</a:t>
            </a:r>
            <a:r>
              <a:rPr lang="en-AU" dirty="0" smtClean="0"/>
              <a:t>, yet </a:t>
            </a:r>
            <a:r>
              <a:rPr lang="en-AU" dirty="0"/>
              <a:t>this social teaching is often not well integrated into the lives and thinking of many </a:t>
            </a:r>
            <a:r>
              <a:rPr lang="en-AU" dirty="0" smtClean="0"/>
              <a:t>Catholics</a:t>
            </a:r>
            <a:r>
              <a:rPr lang="en-AU" dirty="0"/>
              <a:t>. </a:t>
            </a:r>
            <a:endParaRPr lang="en-AU" dirty="0" smtClean="0"/>
          </a:p>
          <a:p>
            <a:pPr marL="68580" indent="0">
              <a:buNone/>
            </a:pPr>
            <a:endParaRPr lang="en-AU" dirty="0"/>
          </a:p>
          <a:p>
            <a:pPr marL="68580" indent="0">
              <a:buNone/>
            </a:pPr>
            <a:r>
              <a:rPr lang="en-AU" dirty="0" smtClean="0"/>
              <a:t>We </a:t>
            </a:r>
            <a:r>
              <a:rPr lang="en-AU" dirty="0"/>
              <a:t>do well with practical, hands-on projects, with our health care, welfare work and </a:t>
            </a:r>
            <a:r>
              <a:rPr lang="en-AU" dirty="0" smtClean="0"/>
              <a:t> education </a:t>
            </a:r>
            <a:r>
              <a:rPr lang="en-AU" dirty="0"/>
              <a:t>especially, but often perform poorly in debate over the larger issues facing society, and </a:t>
            </a:r>
            <a:r>
              <a:rPr lang="en-AU" dirty="0" smtClean="0"/>
              <a:t>in attempts </a:t>
            </a:r>
            <a:r>
              <a:rPr lang="en-AU" dirty="0"/>
              <a:t>to inculcate a social justice perspective in the public </a:t>
            </a:r>
            <a:r>
              <a:rPr lang="en-AU" dirty="0" smtClean="0"/>
              <a:t>forum.”</a:t>
            </a:r>
          </a:p>
          <a:p>
            <a:pPr marL="68580" indent="0">
              <a:buNone/>
            </a:pPr>
            <a:r>
              <a:rPr lang="en-US" sz="800" dirty="0" smtClean="0"/>
              <a:t>Source: Rev Dr Bruce Duncan CSSR, (2011), </a:t>
            </a:r>
            <a:r>
              <a:rPr lang="en-US" sz="800" i="1" dirty="0" smtClean="0"/>
              <a:t>How to make use of Catholic Social Teaching, </a:t>
            </a:r>
            <a:r>
              <a:rPr lang="en-US" sz="800" dirty="0" err="1" smtClean="0"/>
              <a:t>Yarra</a:t>
            </a:r>
            <a:r>
              <a:rPr lang="en-US" sz="800" dirty="0" smtClean="0"/>
              <a:t> Theological Union. </a:t>
            </a:r>
            <a:endParaRPr lang="en-AU" sz="900"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3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lstStyle/>
          <a:p>
            <a:r>
              <a:rPr lang="en-US" dirty="0" smtClean="0"/>
              <a:t>A presentation in 3 parts</a:t>
            </a:r>
            <a:endParaRPr lang="en-AU" dirty="0"/>
          </a:p>
        </p:txBody>
      </p:sp>
      <p:sp>
        <p:nvSpPr>
          <p:cNvPr id="9" name="Content Placeholder 8"/>
          <p:cNvSpPr>
            <a:spLocks noGrp="1"/>
          </p:cNvSpPr>
          <p:nvPr>
            <p:ph idx="1"/>
          </p:nvPr>
        </p:nvSpPr>
        <p:spPr>
          <a:xfrm>
            <a:off x="971600" y="1628800"/>
            <a:ext cx="6936771" cy="4680520"/>
          </a:xfrm>
        </p:spPr>
        <p:txBody>
          <a:bodyPr>
            <a:normAutofit fontScale="62500" lnSpcReduction="20000"/>
          </a:bodyPr>
          <a:lstStyle/>
          <a:p>
            <a:pPr marL="68580" indent="0">
              <a:buNone/>
            </a:pPr>
            <a:r>
              <a:rPr lang="en-US" b="1" dirty="0" smtClean="0"/>
              <a:t>1 - The Problem</a:t>
            </a:r>
          </a:p>
          <a:p>
            <a:pPr marL="68580" indent="0">
              <a:buNone/>
            </a:pPr>
            <a:endParaRPr lang="en-US" dirty="0" smtClean="0"/>
          </a:p>
          <a:p>
            <a:pPr>
              <a:buFont typeface="Arial" pitchFamily="34" charset="0"/>
              <a:buChar char="•"/>
            </a:pPr>
            <a:r>
              <a:rPr lang="en-US" dirty="0" smtClean="0"/>
              <a:t>Social factors – </a:t>
            </a:r>
            <a:r>
              <a:rPr lang="en-US" i="1" dirty="0" smtClean="0"/>
              <a:t>the social determinants of health </a:t>
            </a:r>
            <a:r>
              <a:rPr lang="en-US" dirty="0" smtClean="0"/>
              <a:t>- influence a person’s chronic illness and premature death risks</a:t>
            </a:r>
          </a:p>
          <a:p>
            <a:pPr>
              <a:buFont typeface="Arial" pitchFamily="34" charset="0"/>
              <a:buChar char="•"/>
            </a:pPr>
            <a:endParaRPr lang="en-US" dirty="0" smtClean="0"/>
          </a:p>
          <a:p>
            <a:pPr>
              <a:buFont typeface="Arial" pitchFamily="34" charset="0"/>
              <a:buChar char="•"/>
            </a:pPr>
            <a:r>
              <a:rPr lang="en-US" dirty="0" smtClean="0"/>
              <a:t>Those in the lowest socioeconomic groupings have more avoidable chronic </a:t>
            </a:r>
            <a:r>
              <a:rPr lang="en-US" dirty="0"/>
              <a:t>illness </a:t>
            </a:r>
            <a:r>
              <a:rPr lang="en-US" dirty="0" smtClean="0"/>
              <a:t> and die earlier than those in higher groups</a:t>
            </a:r>
          </a:p>
          <a:p>
            <a:pPr marL="68580" indent="0">
              <a:buNone/>
            </a:pPr>
            <a:endParaRPr lang="en-US" dirty="0" smtClean="0"/>
          </a:p>
          <a:p>
            <a:pPr marL="68580" indent="0">
              <a:buNone/>
            </a:pPr>
            <a:r>
              <a:rPr lang="en-US" b="1" dirty="0" smtClean="0"/>
              <a:t>2 - The international solution</a:t>
            </a:r>
          </a:p>
          <a:p>
            <a:pPr marL="68580" indent="0">
              <a:buNone/>
            </a:pPr>
            <a:endParaRPr lang="en-US" dirty="0" smtClean="0"/>
          </a:p>
          <a:p>
            <a:pPr>
              <a:buFont typeface="Arial" pitchFamily="34" charset="0"/>
              <a:buChar char="•"/>
            </a:pPr>
            <a:r>
              <a:rPr lang="en-US" dirty="0" smtClean="0"/>
              <a:t>The World Health </a:t>
            </a:r>
            <a:r>
              <a:rPr lang="en-US" dirty="0" err="1" smtClean="0"/>
              <a:t>Organisation</a:t>
            </a:r>
            <a:r>
              <a:rPr lang="en-US" dirty="0" smtClean="0"/>
              <a:t> Commission on Social Determinants in 2008 outlined a global action plan for all member nations</a:t>
            </a:r>
          </a:p>
          <a:p>
            <a:pPr marL="68580" indent="0">
              <a:buNone/>
            </a:pPr>
            <a:endParaRPr lang="en-US" dirty="0" smtClean="0"/>
          </a:p>
          <a:p>
            <a:pPr marL="68580" indent="0">
              <a:buNone/>
            </a:pPr>
            <a:r>
              <a:rPr lang="en-US" b="1" dirty="0" smtClean="0"/>
              <a:t>3 - The Church’s mission as part of the international solution</a:t>
            </a:r>
            <a:endParaRPr lang="en-US" b="1" dirty="0"/>
          </a:p>
          <a:p>
            <a:pPr marL="68580" indent="0">
              <a:buNone/>
            </a:pPr>
            <a:endParaRPr lang="en-US" dirty="0" smtClean="0"/>
          </a:p>
          <a:p>
            <a:pPr>
              <a:buFont typeface="Arial" pitchFamily="34" charset="0"/>
              <a:buChar char="•"/>
            </a:pPr>
            <a:r>
              <a:rPr lang="en-US" dirty="0" smtClean="0"/>
              <a:t>CHA’s </a:t>
            </a:r>
            <a:r>
              <a:rPr lang="en-US" dirty="0" smtClean="0"/>
              <a:t>is working to a </a:t>
            </a:r>
            <a:r>
              <a:rPr lang="en-US" dirty="0" smtClean="0"/>
              <a:t>strategy </a:t>
            </a:r>
            <a:r>
              <a:rPr lang="en-US" dirty="0" smtClean="0"/>
              <a:t>to have the WHO action plan adopted in Australia</a:t>
            </a:r>
          </a:p>
          <a:p>
            <a:pPr>
              <a:buFont typeface="Arial" pitchFamily="34" charset="0"/>
              <a:buChar char="•"/>
            </a:pPr>
            <a:endParaRPr lang="en-US" dirty="0" smtClean="0"/>
          </a:p>
          <a:p>
            <a:pPr>
              <a:buFont typeface="Arial" pitchFamily="34" charset="0"/>
              <a:buChar char="•"/>
            </a:pPr>
            <a:r>
              <a:rPr lang="en-US" dirty="0" smtClean="0"/>
              <a:t>The Church’s mission has been involved in social determinants for centuries; the principles of Catholic social teaching find contemporary expression in the social determinants of health</a:t>
            </a:r>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2</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428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20688"/>
            <a:ext cx="7024744" cy="1143000"/>
          </a:xfrm>
        </p:spPr>
        <p:txBody>
          <a:bodyPr>
            <a:normAutofit/>
          </a:bodyPr>
          <a:lstStyle/>
          <a:p>
            <a:r>
              <a:rPr lang="en-US" sz="2800" dirty="0" smtClean="0"/>
              <a:t>4 steps to Catholic Social Teaching</a:t>
            </a:r>
            <a:endParaRPr lang="en-AU" sz="2800" dirty="0"/>
          </a:p>
        </p:txBody>
      </p:sp>
      <p:sp>
        <p:nvSpPr>
          <p:cNvPr id="3" name="Content Placeholder 2"/>
          <p:cNvSpPr>
            <a:spLocks noGrp="1"/>
          </p:cNvSpPr>
          <p:nvPr>
            <p:ph idx="1"/>
          </p:nvPr>
        </p:nvSpPr>
        <p:spPr>
          <a:xfrm>
            <a:off x="899592" y="1844823"/>
            <a:ext cx="6921217" cy="4578153"/>
          </a:xfrm>
        </p:spPr>
        <p:txBody>
          <a:bodyPr>
            <a:normAutofit fontScale="62500" lnSpcReduction="20000"/>
          </a:bodyPr>
          <a:lstStyle/>
          <a:p>
            <a:pPr marL="525780" indent="-457200">
              <a:buFont typeface="+mj-lt"/>
              <a:buAutoNum type="arabicPeriod"/>
            </a:pPr>
            <a:r>
              <a:rPr lang="en-AU" dirty="0" smtClean="0"/>
              <a:t>Church </a:t>
            </a:r>
            <a:r>
              <a:rPr lang="en-AU" dirty="0"/>
              <a:t>social teaching </a:t>
            </a:r>
            <a:r>
              <a:rPr lang="en-AU" dirty="0" smtClean="0"/>
              <a:t>emerges </a:t>
            </a:r>
            <a:r>
              <a:rPr lang="en-AU" dirty="0"/>
              <a:t>as responses to specific social, </a:t>
            </a:r>
            <a:r>
              <a:rPr lang="en-AU" dirty="0" smtClean="0"/>
              <a:t>economic </a:t>
            </a:r>
            <a:r>
              <a:rPr lang="en-AU" dirty="0"/>
              <a:t>or political developments, and so much depends on one’s interpretation of changing </a:t>
            </a:r>
            <a:r>
              <a:rPr lang="en-AU" dirty="0" smtClean="0"/>
              <a:t>contexts.</a:t>
            </a:r>
          </a:p>
          <a:p>
            <a:pPr marL="525780" indent="-457200">
              <a:buFont typeface="+mj-lt"/>
              <a:buAutoNum type="arabicPeriod"/>
            </a:pPr>
            <a:endParaRPr lang="en-AU" dirty="0" smtClean="0"/>
          </a:p>
          <a:p>
            <a:pPr marL="525780" indent="-457200">
              <a:buFont typeface="+mj-lt"/>
              <a:buAutoNum type="arabicPeriod"/>
            </a:pPr>
            <a:r>
              <a:rPr lang="en-AU" dirty="0"/>
              <a:t>S</a:t>
            </a:r>
            <a:r>
              <a:rPr lang="en-AU" dirty="0" smtClean="0"/>
              <a:t>ocial </a:t>
            </a:r>
            <a:r>
              <a:rPr lang="en-AU" dirty="0"/>
              <a:t>teaching has a history as a body of thought, particularly as </a:t>
            </a:r>
            <a:r>
              <a:rPr lang="en-AU" dirty="0" smtClean="0"/>
              <a:t> reflected </a:t>
            </a:r>
            <a:r>
              <a:rPr lang="en-AU" dirty="0"/>
              <a:t>in the papal </a:t>
            </a:r>
            <a:r>
              <a:rPr lang="en-AU" dirty="0" smtClean="0"/>
              <a:t>encyclicals</a:t>
            </a:r>
          </a:p>
          <a:p>
            <a:pPr marL="525780" indent="-457200">
              <a:buFont typeface="+mj-lt"/>
              <a:buAutoNum type="arabicPeriod"/>
            </a:pPr>
            <a:endParaRPr lang="en-AU" dirty="0" smtClean="0"/>
          </a:p>
          <a:p>
            <a:pPr marL="525780" indent="-457200">
              <a:buFont typeface="+mj-lt"/>
              <a:buAutoNum type="arabicPeriod"/>
            </a:pPr>
            <a:r>
              <a:rPr lang="en-AU" dirty="0"/>
              <a:t>S</a:t>
            </a:r>
            <a:r>
              <a:rPr lang="en-AU" dirty="0" smtClean="0"/>
              <a:t>ocial </a:t>
            </a:r>
            <a:r>
              <a:rPr lang="en-AU" dirty="0"/>
              <a:t>teaching develops not in a consistent </a:t>
            </a:r>
            <a:r>
              <a:rPr lang="en-AU" dirty="0" smtClean="0"/>
              <a:t>flow, </a:t>
            </a:r>
            <a:r>
              <a:rPr lang="en-AU" dirty="0"/>
              <a:t>but in fits and starts, with moves forward and sometimes reverses. </a:t>
            </a:r>
            <a:endParaRPr lang="en-AU" dirty="0" smtClean="0"/>
          </a:p>
          <a:p>
            <a:pPr marL="525780" indent="-457200">
              <a:buFont typeface="+mj-lt"/>
              <a:buAutoNum type="arabicPeriod"/>
            </a:pPr>
            <a:endParaRPr lang="en-AU" dirty="0" smtClean="0"/>
          </a:p>
          <a:p>
            <a:pPr marL="525780" indent="-457200">
              <a:buFont typeface="+mj-lt"/>
              <a:buAutoNum type="arabicPeriod"/>
            </a:pPr>
            <a:r>
              <a:rPr lang="en-AU" dirty="0"/>
              <a:t>E</a:t>
            </a:r>
            <a:r>
              <a:rPr lang="en-AU" dirty="0" smtClean="0"/>
              <a:t>ncyclicals </a:t>
            </a:r>
            <a:r>
              <a:rPr lang="en-AU" dirty="0"/>
              <a:t>presuppose lively debate and social activism among Catholic and other concerned people: </a:t>
            </a:r>
            <a:r>
              <a:rPr lang="en-AU" dirty="0" smtClean="0"/>
              <a:t>in </a:t>
            </a:r>
            <a:r>
              <a:rPr lang="en-AU" dirty="0"/>
              <a:t>other words, the groundwork must first be done by lay people themselves, working to improve </a:t>
            </a:r>
            <a:r>
              <a:rPr lang="en-AU" dirty="0" smtClean="0"/>
              <a:t>human </a:t>
            </a:r>
            <a:r>
              <a:rPr lang="en-AU" dirty="0"/>
              <a:t>wellbeing, and taking an active role in shaping public policy and opinion. This work of social </a:t>
            </a:r>
            <a:r>
              <a:rPr lang="en-AU" dirty="0" smtClean="0"/>
              <a:t>transformation </a:t>
            </a:r>
            <a:r>
              <a:rPr lang="en-AU" dirty="0"/>
              <a:t>is primarily the vocation of lay people with all the expertise they can bring to these </a:t>
            </a:r>
            <a:r>
              <a:rPr lang="en-AU" dirty="0" smtClean="0"/>
              <a:t>tasks</a:t>
            </a:r>
            <a:r>
              <a:rPr lang="en-AU" dirty="0"/>
              <a:t>. In this they generally act independently of the Church and on their own </a:t>
            </a:r>
            <a:r>
              <a:rPr lang="en-AU" dirty="0" smtClean="0"/>
              <a:t>initiative. </a:t>
            </a:r>
          </a:p>
          <a:p>
            <a:pPr marL="68580" indent="0">
              <a:buNone/>
            </a:pPr>
            <a:endParaRPr lang="en-US" sz="1300" dirty="0" smtClean="0"/>
          </a:p>
          <a:p>
            <a:pPr marL="68580" indent="0">
              <a:buNone/>
            </a:pPr>
            <a:r>
              <a:rPr lang="en-US" sz="1300" dirty="0" smtClean="0"/>
              <a:t>Source</a:t>
            </a:r>
            <a:r>
              <a:rPr lang="en-US" sz="1300" dirty="0"/>
              <a:t>: Rev Dr Bruce Duncan CSSR, (2011), </a:t>
            </a:r>
            <a:r>
              <a:rPr lang="en-US" sz="1300" i="1" dirty="0"/>
              <a:t>How to make use of Catholic Social Teaching, </a:t>
            </a:r>
            <a:r>
              <a:rPr lang="en-US" sz="1300" dirty="0" err="1"/>
              <a:t>Yarra</a:t>
            </a:r>
            <a:r>
              <a:rPr lang="en-US" sz="1300" dirty="0"/>
              <a:t> Theological Union. </a:t>
            </a:r>
            <a:endParaRPr lang="en-AU" sz="1300"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31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r>
            <a:br>
              <a:rPr lang="en-AU" dirty="0" smtClean="0"/>
            </a:br>
            <a:r>
              <a:rPr lang="en-AU" i="1" dirty="0" smtClean="0"/>
              <a:t>Caritas in </a:t>
            </a:r>
            <a:r>
              <a:rPr lang="en-AU" i="1" dirty="0" err="1" smtClean="0"/>
              <a:t>veritate</a:t>
            </a:r>
            <a:endParaRPr lang="en-AU" i="1" dirty="0"/>
          </a:p>
        </p:txBody>
      </p:sp>
      <p:sp>
        <p:nvSpPr>
          <p:cNvPr id="3" name="Content Placeholder 2"/>
          <p:cNvSpPr>
            <a:spLocks noGrp="1"/>
          </p:cNvSpPr>
          <p:nvPr>
            <p:ph idx="1"/>
          </p:nvPr>
        </p:nvSpPr>
        <p:spPr>
          <a:xfrm>
            <a:off x="1043492" y="2323652"/>
            <a:ext cx="6777317" cy="3841652"/>
          </a:xfrm>
        </p:spPr>
        <p:txBody>
          <a:bodyPr>
            <a:normAutofit fontScale="70000" lnSpcReduction="20000"/>
          </a:bodyPr>
          <a:lstStyle/>
          <a:p>
            <a:pPr marL="68580" indent="0">
              <a:buNone/>
            </a:pPr>
            <a:r>
              <a:rPr lang="en-US" dirty="0" smtClean="0"/>
              <a:t>Encyclical letter of Benedict XVI (June </a:t>
            </a:r>
            <a:r>
              <a:rPr lang="en-US" dirty="0" smtClean="0"/>
              <a:t>2009) </a:t>
            </a:r>
            <a:r>
              <a:rPr lang="en-AU" dirty="0" smtClean="0"/>
              <a:t>saw the </a:t>
            </a:r>
            <a:r>
              <a:rPr lang="en-AU" dirty="0"/>
              <a:t>Pope </a:t>
            </a:r>
            <a:r>
              <a:rPr lang="en-AU" dirty="0" smtClean="0"/>
              <a:t>focus </a:t>
            </a:r>
            <a:r>
              <a:rPr lang="en-AU" dirty="0"/>
              <a:t>attention on </a:t>
            </a:r>
            <a:r>
              <a:rPr lang="en-AU" dirty="0" smtClean="0"/>
              <a:t>global </a:t>
            </a:r>
            <a:r>
              <a:rPr lang="en-AU" dirty="0"/>
              <a:t>issues </a:t>
            </a:r>
            <a:r>
              <a:rPr lang="en-AU" dirty="0" smtClean="0"/>
              <a:t>today; hunger</a:t>
            </a:r>
            <a:r>
              <a:rPr lang="en-AU" dirty="0"/>
              <a:t>, poverty and development, and </a:t>
            </a:r>
            <a:r>
              <a:rPr lang="en-AU" dirty="0" smtClean="0"/>
              <a:t>environmental sustainability</a:t>
            </a:r>
            <a:r>
              <a:rPr lang="en-AU" dirty="0"/>
              <a:t> </a:t>
            </a:r>
            <a:r>
              <a:rPr lang="en-AU" dirty="0" smtClean="0"/>
              <a:t>(which are each social determinants of health). </a:t>
            </a:r>
            <a:endParaRPr lang="en-AU" dirty="0"/>
          </a:p>
          <a:p>
            <a:pPr marL="68580" indent="0">
              <a:buNone/>
            </a:pPr>
            <a:endParaRPr lang="en-AU" dirty="0" smtClean="0"/>
          </a:p>
          <a:p>
            <a:pPr marL="68580" indent="0">
              <a:buNone/>
            </a:pPr>
            <a:r>
              <a:rPr lang="en-AU" dirty="0" smtClean="0"/>
              <a:t>Benedict </a:t>
            </a:r>
            <a:r>
              <a:rPr lang="en-AU" dirty="0"/>
              <a:t>strongly </a:t>
            </a:r>
            <a:r>
              <a:rPr lang="en-AU" dirty="0" smtClean="0"/>
              <a:t>reaffirmed </a:t>
            </a:r>
            <a:r>
              <a:rPr lang="en-AU" dirty="0"/>
              <a:t>the Church’s duty to engage in </a:t>
            </a:r>
            <a:r>
              <a:rPr lang="en-AU" dirty="0" smtClean="0"/>
              <a:t>social </a:t>
            </a:r>
            <a:r>
              <a:rPr lang="en-AU" dirty="0"/>
              <a:t>advocacy and promote social </a:t>
            </a:r>
            <a:r>
              <a:rPr lang="en-AU" dirty="0" smtClean="0"/>
              <a:t>justice.</a:t>
            </a:r>
          </a:p>
          <a:p>
            <a:pPr marL="68580" indent="0">
              <a:buNone/>
            </a:pPr>
            <a:endParaRPr lang="en-US" dirty="0"/>
          </a:p>
          <a:p>
            <a:pPr marL="68580" indent="0">
              <a:buNone/>
            </a:pPr>
            <a:r>
              <a:rPr lang="en-US" dirty="0" smtClean="0"/>
              <a:t>Irish Catholic Bishops Conference response to </a:t>
            </a:r>
            <a:r>
              <a:rPr lang="en-US" i="1" dirty="0" smtClean="0"/>
              <a:t>Caritas in </a:t>
            </a:r>
            <a:r>
              <a:rPr lang="en-US" i="1" dirty="0" err="1" smtClean="0"/>
              <a:t>veritate</a:t>
            </a:r>
            <a:r>
              <a:rPr lang="en-US" i="1" dirty="0" smtClean="0"/>
              <a:t> </a:t>
            </a:r>
            <a:r>
              <a:rPr lang="en-US" dirty="0" smtClean="0"/>
              <a:t>involved the issue of</a:t>
            </a:r>
            <a:r>
              <a:rPr lang="en-US" i="1" dirty="0" smtClean="0"/>
              <a:t>  Caring for Health Ireland: </a:t>
            </a:r>
          </a:p>
          <a:p>
            <a:pPr marL="68580" indent="0">
              <a:buNone/>
            </a:pPr>
            <a:endParaRPr lang="en-US" i="1" dirty="0"/>
          </a:p>
          <a:p>
            <a:pPr marL="68580" indent="0">
              <a:buNone/>
            </a:pPr>
            <a:r>
              <a:rPr lang="en-US" i="1" dirty="0" smtClean="0"/>
              <a:t>“</a:t>
            </a:r>
            <a:r>
              <a:rPr lang="en-US" dirty="0" smtClean="0"/>
              <a:t>The </a:t>
            </a:r>
            <a:r>
              <a:rPr lang="en-US" dirty="0"/>
              <a:t>reduction of social inequalities in health should be a core target of health policy and should be seen as an important component of the reduction of social inequalities more </a:t>
            </a:r>
            <a:r>
              <a:rPr lang="en-US" dirty="0" smtClean="0"/>
              <a:t>generally.”</a:t>
            </a:r>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532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Pontifical Council for Health</a:t>
            </a:r>
            <a:endParaRPr lang="en-AU" dirty="0"/>
          </a:p>
        </p:txBody>
      </p:sp>
      <p:sp>
        <p:nvSpPr>
          <p:cNvPr id="3" name="Content Placeholder 2"/>
          <p:cNvSpPr>
            <a:spLocks noGrp="1"/>
          </p:cNvSpPr>
          <p:nvPr>
            <p:ph idx="1"/>
          </p:nvPr>
        </p:nvSpPr>
        <p:spPr/>
        <p:txBody>
          <a:bodyPr>
            <a:normAutofit fontScale="92500" lnSpcReduction="20000"/>
          </a:bodyPr>
          <a:lstStyle/>
          <a:p>
            <a:pPr marL="68580" indent="0">
              <a:buNone/>
            </a:pPr>
            <a:r>
              <a:rPr lang="en-AU" dirty="0"/>
              <a:t>President of the Pontifical Council for Health Care, Archbishop </a:t>
            </a:r>
            <a:r>
              <a:rPr lang="en-AU" dirty="0" err="1"/>
              <a:t>Zygmunt</a:t>
            </a:r>
            <a:r>
              <a:rPr lang="en-AU" dirty="0"/>
              <a:t> </a:t>
            </a:r>
            <a:r>
              <a:rPr lang="en-AU" dirty="0" err="1"/>
              <a:t>Zimowski</a:t>
            </a:r>
            <a:r>
              <a:rPr lang="en-AU" dirty="0"/>
              <a:t>, said in his address to the World Health Organisation's 64th World Health </a:t>
            </a:r>
            <a:r>
              <a:rPr lang="en-AU" dirty="0" smtClean="0"/>
              <a:t>Assembly (2011):</a:t>
            </a:r>
            <a:endParaRPr lang="en-AU" dirty="0" smtClean="0"/>
          </a:p>
          <a:p>
            <a:pPr marL="68580" indent="0">
              <a:buNone/>
            </a:pPr>
            <a:endParaRPr lang="en-AU" dirty="0"/>
          </a:p>
          <a:p>
            <a:pPr marL="68580" indent="0">
              <a:buNone/>
            </a:pPr>
            <a:r>
              <a:rPr lang="en-AU" dirty="0"/>
              <a:t>“The importance of education, housing, and healthy living in addressing the social determinants of health is urgent within our times. It is the work of the Church, and the call of the Gospel ,and it is also the work of this World Health Organisation.”</a:t>
            </a:r>
          </a:p>
          <a:p>
            <a:pPr marL="68580" indent="0">
              <a:buNone/>
            </a:pPr>
            <a:endParaRPr lang="en-AU"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87287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518069263"/>
              </p:ext>
            </p:extLst>
          </p:nvPr>
        </p:nvGraphicFramePr>
        <p:xfrm>
          <a:off x="683568" y="1340767"/>
          <a:ext cx="7848873" cy="4968554"/>
        </p:xfrm>
        <a:graphic>
          <a:graphicData uri="http://schemas.openxmlformats.org/drawingml/2006/table">
            <a:tbl>
              <a:tblPr firstRow="1" firstCol="1" bandRow="1">
                <a:tableStyleId>{5C22544A-7EE6-4342-B048-85BDC9FD1C3A}</a:tableStyleId>
              </a:tblPr>
              <a:tblGrid>
                <a:gridCol w="3520990"/>
                <a:gridCol w="2200619"/>
                <a:gridCol w="2127264"/>
              </a:tblGrid>
              <a:tr h="826410">
                <a:tc>
                  <a:txBody>
                    <a:bodyPr/>
                    <a:lstStyle/>
                    <a:p>
                      <a:pPr algn="ctr">
                        <a:lnSpc>
                          <a:spcPts val="1420"/>
                        </a:lnSpc>
                        <a:spcAft>
                          <a:spcPts val="0"/>
                        </a:spcAft>
                      </a:pPr>
                      <a:endParaRPr lang="en-AU" sz="1600" b="1" kern="1200" dirty="0" smtClean="0">
                        <a:effectLst/>
                      </a:endParaRPr>
                    </a:p>
                    <a:p>
                      <a:pPr algn="ctr">
                        <a:lnSpc>
                          <a:spcPts val="1420"/>
                        </a:lnSpc>
                        <a:spcAft>
                          <a:spcPts val="0"/>
                        </a:spcAft>
                      </a:pPr>
                      <a:r>
                        <a:rPr lang="en-AU" sz="1600" b="1" kern="1200" dirty="0" smtClean="0">
                          <a:effectLst/>
                        </a:rPr>
                        <a:t>Principle </a:t>
                      </a:r>
                      <a:r>
                        <a:rPr lang="en-AU" sz="1600" b="1" kern="1200" dirty="0">
                          <a:effectLst/>
                        </a:rPr>
                        <a:t>of Catholic Social Teaching</a:t>
                      </a:r>
                      <a:endParaRPr lang="en-AU" sz="1600" b="1" dirty="0">
                        <a:effectLst/>
                        <a:latin typeface="Calibri"/>
                        <a:ea typeface="Calibri"/>
                        <a:cs typeface="Times New Roman"/>
                      </a:endParaRPr>
                    </a:p>
                  </a:txBody>
                  <a:tcPr marL="48001" marR="48001" marT="7129" marB="0"/>
                </a:tc>
                <a:tc>
                  <a:txBody>
                    <a:bodyPr/>
                    <a:lstStyle/>
                    <a:p>
                      <a:pPr algn="ctr">
                        <a:lnSpc>
                          <a:spcPts val="1420"/>
                        </a:lnSpc>
                        <a:spcAft>
                          <a:spcPts val="0"/>
                        </a:spcAft>
                      </a:pPr>
                      <a:endParaRPr lang="en-US" sz="1600" b="1" kern="1200" dirty="0" smtClean="0">
                        <a:effectLst/>
                      </a:endParaRPr>
                    </a:p>
                    <a:p>
                      <a:pPr algn="ctr">
                        <a:lnSpc>
                          <a:spcPts val="1420"/>
                        </a:lnSpc>
                        <a:spcAft>
                          <a:spcPts val="0"/>
                        </a:spcAft>
                      </a:pPr>
                      <a:r>
                        <a:rPr lang="en-US" sz="1600" b="1" kern="1200" dirty="0" smtClean="0">
                          <a:effectLst/>
                        </a:rPr>
                        <a:t>Social </a:t>
                      </a:r>
                      <a:r>
                        <a:rPr lang="en-US" sz="1600" b="1" kern="1200" dirty="0">
                          <a:effectLst/>
                        </a:rPr>
                        <a:t>Determinant of Health Objective</a:t>
                      </a:r>
                      <a:endParaRPr lang="en-AU" sz="1600" b="1" dirty="0">
                        <a:effectLst/>
                        <a:latin typeface="Calibri"/>
                        <a:ea typeface="Calibri"/>
                        <a:cs typeface="Times New Roman"/>
                      </a:endParaRPr>
                    </a:p>
                  </a:txBody>
                  <a:tcPr marL="48001" marR="48001" marT="7129" marB="0"/>
                </a:tc>
                <a:tc>
                  <a:txBody>
                    <a:bodyPr/>
                    <a:lstStyle/>
                    <a:p>
                      <a:pPr algn="ctr">
                        <a:lnSpc>
                          <a:spcPts val="1420"/>
                        </a:lnSpc>
                        <a:spcAft>
                          <a:spcPts val="0"/>
                        </a:spcAft>
                      </a:pPr>
                      <a:endParaRPr lang="en-US" sz="1600" b="1" kern="1200" dirty="0" smtClean="0">
                        <a:effectLst/>
                      </a:endParaRPr>
                    </a:p>
                    <a:p>
                      <a:pPr algn="ctr">
                        <a:lnSpc>
                          <a:spcPts val="1420"/>
                        </a:lnSpc>
                        <a:spcAft>
                          <a:spcPts val="0"/>
                        </a:spcAft>
                      </a:pPr>
                      <a:r>
                        <a:rPr lang="en-US" sz="1600" b="1" kern="1200" dirty="0" smtClean="0">
                          <a:effectLst/>
                        </a:rPr>
                        <a:t>What more can Church </a:t>
                      </a:r>
                      <a:r>
                        <a:rPr lang="en-US" sz="1600" b="1" kern="1200" dirty="0">
                          <a:effectLst/>
                        </a:rPr>
                        <a:t>in Australia </a:t>
                      </a:r>
                      <a:r>
                        <a:rPr lang="en-US" sz="1600" b="1" kern="1200" dirty="0" smtClean="0">
                          <a:effectLst/>
                        </a:rPr>
                        <a:t>contribute?</a:t>
                      </a:r>
                      <a:endParaRPr lang="en-AU" sz="1600" b="1" dirty="0">
                        <a:effectLst/>
                        <a:latin typeface="Calibri"/>
                        <a:ea typeface="Calibri"/>
                        <a:cs typeface="Times New Roman"/>
                      </a:endParaRPr>
                    </a:p>
                  </a:txBody>
                  <a:tcPr marL="48001" marR="48001" marT="7129" marB="0"/>
                </a:tc>
              </a:tr>
              <a:tr h="393881">
                <a:tc>
                  <a:txBody>
                    <a:bodyPr/>
                    <a:lstStyle/>
                    <a:p>
                      <a:pPr algn="just">
                        <a:lnSpc>
                          <a:spcPct val="115000"/>
                        </a:lnSpc>
                        <a:spcAft>
                          <a:spcPts val="0"/>
                        </a:spcAft>
                      </a:pPr>
                      <a:r>
                        <a:rPr lang="en-AU" sz="1600" b="0" kern="1200" dirty="0">
                          <a:effectLst/>
                        </a:rPr>
                        <a:t>Dignity of the Human </a:t>
                      </a:r>
                      <a:r>
                        <a:rPr lang="en-AU" sz="1600" b="0" kern="1200" dirty="0" smtClean="0">
                          <a:effectLst/>
                        </a:rPr>
                        <a:t>Person</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424523">
                <a:tc>
                  <a:txBody>
                    <a:bodyPr/>
                    <a:lstStyle/>
                    <a:p>
                      <a:pPr algn="just">
                        <a:lnSpc>
                          <a:spcPct val="115000"/>
                        </a:lnSpc>
                        <a:spcAft>
                          <a:spcPts val="0"/>
                        </a:spcAft>
                      </a:pPr>
                      <a:r>
                        <a:rPr lang="en-AU" sz="1600" b="0" kern="1200" dirty="0">
                          <a:effectLst/>
                        </a:rPr>
                        <a:t>The Common </a:t>
                      </a:r>
                      <a:r>
                        <a:rPr lang="en-AU" sz="1600" b="0" kern="1200" dirty="0" smtClean="0">
                          <a:effectLst/>
                        </a:rPr>
                        <a:t>Good</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365519">
                <a:tc>
                  <a:txBody>
                    <a:bodyPr/>
                    <a:lstStyle/>
                    <a:p>
                      <a:pPr algn="just">
                        <a:lnSpc>
                          <a:spcPct val="115000"/>
                        </a:lnSpc>
                        <a:spcAft>
                          <a:spcPts val="0"/>
                        </a:spcAft>
                      </a:pPr>
                      <a:r>
                        <a:rPr lang="en-AU" sz="1600" b="0" kern="1200" dirty="0">
                          <a:effectLst/>
                        </a:rPr>
                        <a:t>Preferential Option for the </a:t>
                      </a:r>
                      <a:r>
                        <a:rPr lang="en-AU" sz="1600" b="0" kern="1200" dirty="0" smtClean="0">
                          <a:effectLst/>
                        </a:rPr>
                        <a:t>Poor</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521071">
                <a:tc>
                  <a:txBody>
                    <a:bodyPr/>
                    <a:lstStyle/>
                    <a:p>
                      <a:pPr algn="just">
                        <a:lnSpc>
                          <a:spcPct val="115000"/>
                        </a:lnSpc>
                        <a:spcAft>
                          <a:spcPts val="0"/>
                        </a:spcAft>
                      </a:pPr>
                      <a:r>
                        <a:rPr lang="en-AU" sz="1600" b="0" kern="1200" dirty="0">
                          <a:effectLst/>
                        </a:rPr>
                        <a:t>Rights and </a:t>
                      </a:r>
                      <a:r>
                        <a:rPr lang="en-AU" sz="1600" b="0" kern="1200" dirty="0" smtClean="0">
                          <a:effectLst/>
                        </a:rPr>
                        <a:t>Duties</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392127">
                <a:tc>
                  <a:txBody>
                    <a:bodyPr/>
                    <a:lstStyle/>
                    <a:p>
                      <a:pPr algn="just">
                        <a:lnSpc>
                          <a:spcPct val="115000"/>
                        </a:lnSpc>
                        <a:spcAft>
                          <a:spcPts val="0"/>
                        </a:spcAft>
                      </a:pPr>
                      <a:r>
                        <a:rPr lang="en-AU" sz="1600" b="0" kern="1200" dirty="0" smtClean="0">
                          <a:effectLst/>
                        </a:rPr>
                        <a:t>Participation</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358577">
                <a:tc>
                  <a:txBody>
                    <a:bodyPr/>
                    <a:lstStyle/>
                    <a:p>
                      <a:pPr algn="just">
                        <a:lnSpc>
                          <a:spcPct val="115000"/>
                        </a:lnSpc>
                        <a:spcAft>
                          <a:spcPts val="0"/>
                        </a:spcAft>
                      </a:pPr>
                      <a:r>
                        <a:rPr lang="en-AU" sz="1600" b="0" kern="1200" dirty="0">
                          <a:effectLst/>
                        </a:rPr>
                        <a:t>Economic </a:t>
                      </a:r>
                      <a:r>
                        <a:rPr lang="en-AU" sz="1600" b="0" kern="1200" dirty="0" smtClean="0">
                          <a:effectLst/>
                        </a:rPr>
                        <a:t>Justice</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358577">
                <a:tc>
                  <a:txBody>
                    <a:bodyPr/>
                    <a:lstStyle/>
                    <a:p>
                      <a:pPr algn="just">
                        <a:lnSpc>
                          <a:spcPct val="115000"/>
                        </a:lnSpc>
                        <a:spcAft>
                          <a:spcPts val="0"/>
                        </a:spcAft>
                      </a:pPr>
                      <a:r>
                        <a:rPr lang="en-AU" sz="1600" b="0" kern="1200" dirty="0" smtClean="0">
                          <a:effectLst/>
                        </a:rPr>
                        <a:t>Solidarity</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358577">
                <a:tc>
                  <a:txBody>
                    <a:bodyPr/>
                    <a:lstStyle/>
                    <a:p>
                      <a:pPr algn="just">
                        <a:lnSpc>
                          <a:spcPct val="115000"/>
                        </a:lnSpc>
                        <a:spcAft>
                          <a:spcPts val="0"/>
                        </a:spcAft>
                      </a:pPr>
                      <a:r>
                        <a:rPr lang="en-AU" sz="1600" b="0" kern="1200" dirty="0">
                          <a:effectLst/>
                        </a:rPr>
                        <a:t>Stewardship </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448221">
                <a:tc>
                  <a:txBody>
                    <a:bodyPr/>
                    <a:lstStyle/>
                    <a:p>
                      <a:pPr algn="just">
                        <a:lnSpc>
                          <a:spcPct val="115000"/>
                        </a:lnSpc>
                        <a:spcAft>
                          <a:spcPts val="0"/>
                        </a:spcAft>
                      </a:pPr>
                      <a:r>
                        <a:rPr lang="en-AU" sz="1600" b="0" kern="1200" dirty="0">
                          <a:effectLst/>
                        </a:rPr>
                        <a:t>Promotion of </a:t>
                      </a:r>
                      <a:r>
                        <a:rPr lang="en-AU" sz="1600" b="0" kern="1200" dirty="0" smtClean="0">
                          <a:effectLst/>
                        </a:rPr>
                        <a:t>Peace</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r h="521071">
                <a:tc>
                  <a:txBody>
                    <a:bodyPr/>
                    <a:lstStyle/>
                    <a:p>
                      <a:pPr algn="just">
                        <a:lnSpc>
                          <a:spcPct val="115000"/>
                        </a:lnSpc>
                        <a:spcAft>
                          <a:spcPts val="0"/>
                        </a:spcAft>
                      </a:pPr>
                      <a:r>
                        <a:rPr lang="en-AU" sz="1600" b="0" kern="1200" dirty="0" smtClean="0">
                          <a:effectLst/>
                        </a:rPr>
                        <a:t>Subsidiarity</a:t>
                      </a:r>
                      <a:endParaRPr lang="en-AU" sz="1600" b="0" dirty="0">
                        <a:effectLst/>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c>
                  <a:txBody>
                    <a:bodyPr/>
                    <a:lstStyle/>
                    <a:p>
                      <a:pPr>
                        <a:lnSpc>
                          <a:spcPct val="115000"/>
                        </a:lnSpc>
                      </a:pPr>
                      <a:endParaRPr lang="en-AU" sz="1600" dirty="0">
                        <a:effectLst/>
                        <a:latin typeface="Calibri"/>
                        <a:cs typeface="Times New Roman"/>
                      </a:endParaRPr>
                    </a:p>
                  </a:txBody>
                  <a:tcPr marL="48001" marR="48001" marT="7129" marB="0"/>
                </a:tc>
              </a:tr>
            </a:tbl>
          </a:graphicData>
        </a:graphic>
      </p:graphicFrame>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2199900"/>
            <a:ext cx="383381" cy="372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2572631"/>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2980418"/>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7270" y="3351893"/>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3861048"/>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4232523"/>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4603998"/>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7269" y="4975473"/>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5372121"/>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5907809"/>
            <a:ext cx="3841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25076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Coming soon</a:t>
            </a:r>
            <a:endParaRPr lang="en-AU" dirty="0"/>
          </a:p>
        </p:txBody>
      </p:sp>
      <p:sp>
        <p:nvSpPr>
          <p:cNvPr id="3" name="Content Placeholder 2"/>
          <p:cNvSpPr>
            <a:spLocks noGrp="1"/>
          </p:cNvSpPr>
          <p:nvPr>
            <p:ph idx="1"/>
          </p:nvPr>
        </p:nvSpPr>
        <p:spPr/>
        <p:txBody>
          <a:bodyPr/>
          <a:lstStyle/>
          <a:p>
            <a:pPr marL="68580" indent="0" algn="ctr">
              <a:buNone/>
            </a:pPr>
            <a:endParaRPr lang="en-US" dirty="0" smtClean="0"/>
          </a:p>
          <a:p>
            <a:pPr marL="68580" indent="0" algn="ctr">
              <a:buNone/>
            </a:pPr>
            <a:endParaRPr lang="en-US" dirty="0"/>
          </a:p>
          <a:p>
            <a:pPr marL="68580" indent="0" algn="ctr">
              <a:buNone/>
            </a:pPr>
            <a:endParaRPr lang="en-US" dirty="0" smtClean="0"/>
          </a:p>
          <a:p>
            <a:pPr marL="68580" indent="0" algn="ctr">
              <a:buNone/>
            </a:pPr>
            <a:r>
              <a:rPr lang="en-US" dirty="0" smtClean="0"/>
              <a:t>Catholic Social Teaching and Social Determinants of Health </a:t>
            </a:r>
          </a:p>
          <a:p>
            <a:pPr marL="68580" indent="0" algn="ctr">
              <a:buNone/>
            </a:pPr>
            <a:endParaRPr lang="en-US" dirty="0"/>
          </a:p>
          <a:p>
            <a:pPr marL="68580" indent="0" algn="ctr">
              <a:buNone/>
            </a:pPr>
            <a:endParaRPr lang="en-US" dirty="0" smtClean="0"/>
          </a:p>
          <a:p>
            <a:pPr marL="68580" indent="0" algn="ctr">
              <a:buNone/>
            </a:pPr>
            <a:r>
              <a:rPr lang="en-US" dirty="0" smtClean="0"/>
              <a:t>Due for release in August 2013</a:t>
            </a:r>
            <a:endParaRPr lang="en-AU"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88267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971600" y="1628800"/>
            <a:ext cx="6777317" cy="4104456"/>
          </a:xfrm>
        </p:spPr>
        <p:txBody>
          <a:bodyPr/>
          <a:lstStyle/>
          <a:p>
            <a:pPr marL="68580" indent="0" algn="ctr">
              <a:buNone/>
            </a:pPr>
            <a:r>
              <a:rPr lang="en-US" b="1" dirty="0" smtClean="0"/>
              <a:t>Martin Laverty</a:t>
            </a:r>
          </a:p>
          <a:p>
            <a:pPr marL="68580" indent="0" algn="ctr">
              <a:buNone/>
            </a:pPr>
            <a:r>
              <a:rPr lang="en-US" b="1" dirty="0" smtClean="0"/>
              <a:t>Catholic Health Australia</a:t>
            </a:r>
          </a:p>
          <a:p>
            <a:pPr marL="68580" indent="0" algn="ctr">
              <a:buNone/>
            </a:pPr>
            <a:endParaRPr lang="en-US" dirty="0"/>
          </a:p>
          <a:p>
            <a:pPr marL="68580" indent="0" algn="ctr">
              <a:buNone/>
            </a:pPr>
            <a:r>
              <a:rPr lang="en-US" dirty="0" smtClean="0"/>
              <a:t>martinl@cha.org.au</a:t>
            </a:r>
            <a:endParaRPr lang="en-US" dirty="0"/>
          </a:p>
          <a:p>
            <a:pPr marL="68580" indent="0" algn="ctr">
              <a:buNone/>
            </a:pPr>
            <a:endParaRPr lang="en-US" dirty="0" smtClean="0"/>
          </a:p>
          <a:p>
            <a:pPr marL="68580" indent="0" algn="ctr">
              <a:buNone/>
            </a:pPr>
            <a:r>
              <a:rPr lang="en-US" dirty="0" smtClean="0"/>
              <a:t>+61 2 6203 2777</a:t>
            </a:r>
          </a:p>
          <a:p>
            <a:pPr marL="68580" indent="0" algn="ctr">
              <a:buNone/>
            </a:pPr>
            <a:endParaRPr lang="en-US" dirty="0"/>
          </a:p>
          <a:p>
            <a:pPr marL="68580" indent="0" algn="ctr">
              <a:buNone/>
            </a:pPr>
            <a:r>
              <a:rPr lang="en-US" dirty="0" smtClean="0"/>
              <a:t>www.cha.org.au</a:t>
            </a:r>
            <a:endParaRPr lang="en-AU" dirty="0"/>
          </a:p>
        </p:txBody>
      </p:sp>
      <p:sp>
        <p:nvSpPr>
          <p:cNvPr id="6" name="Slide Number Placeholder 5"/>
          <p:cNvSpPr>
            <a:spLocks noGrp="1"/>
          </p:cNvSpPr>
          <p:nvPr>
            <p:ph type="sldNum" sz="quarter" idx="4294967295"/>
          </p:nvPr>
        </p:nvSpPr>
        <p:spPr>
          <a:xfrm>
            <a:off x="8748464" y="6492875"/>
            <a:ext cx="395536" cy="365125"/>
          </a:xfrm>
        </p:spPr>
        <p:txBody>
          <a:bodyPr/>
          <a:lstStyle/>
          <a:p>
            <a:fld id="{8B37D5FE-740C-46F5-801A-FA5477D9711F}" type="slidenum">
              <a:rPr lang="en-US" smtClean="0"/>
              <a:pPr/>
              <a:t>25</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101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2689368"/>
          </a:xfrm>
        </p:spPr>
        <p:txBody>
          <a:bodyPr/>
          <a:lstStyle/>
          <a:p>
            <a:pPr algn="ctr"/>
            <a:r>
              <a:rPr lang="en-US" dirty="0" smtClean="0"/>
              <a:t>The problem</a:t>
            </a:r>
            <a:endParaRPr lang="en-AU"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415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normAutofit fontScale="90000"/>
          </a:bodyPr>
          <a:lstStyle/>
          <a:p>
            <a:r>
              <a:rPr lang="en-US" dirty="0" smtClean="0"/>
              <a:t>What are social determinants?</a:t>
            </a:r>
            <a:endParaRPr lang="en-AU" dirty="0"/>
          </a:p>
        </p:txBody>
      </p:sp>
      <p:sp>
        <p:nvSpPr>
          <p:cNvPr id="9" name="Content Placeholder 8"/>
          <p:cNvSpPr>
            <a:spLocks noGrp="1"/>
          </p:cNvSpPr>
          <p:nvPr>
            <p:ph idx="1"/>
          </p:nvPr>
        </p:nvSpPr>
        <p:spPr>
          <a:xfrm>
            <a:off x="971600" y="1628800"/>
            <a:ext cx="6777317" cy="4104456"/>
          </a:xfrm>
        </p:spPr>
        <p:txBody>
          <a:bodyPr>
            <a:normAutofit/>
          </a:bodyPr>
          <a:lstStyle/>
          <a:p>
            <a:r>
              <a:rPr lang="en-AU" dirty="0" smtClean="0"/>
              <a:t>Social determinants </a:t>
            </a:r>
            <a:r>
              <a:rPr lang="en-AU" dirty="0"/>
              <a:t>are factors </a:t>
            </a:r>
            <a:r>
              <a:rPr lang="en-AU" dirty="0" smtClean="0"/>
              <a:t>in society </a:t>
            </a:r>
            <a:r>
              <a:rPr lang="en-AU" dirty="0"/>
              <a:t>or in our living conditions </a:t>
            </a:r>
            <a:r>
              <a:rPr lang="en-AU" dirty="0" smtClean="0"/>
              <a:t>that contribute </a:t>
            </a:r>
            <a:r>
              <a:rPr lang="en-AU" dirty="0"/>
              <a:t>to good or bad </a:t>
            </a:r>
            <a:r>
              <a:rPr lang="en-AU" dirty="0" smtClean="0"/>
              <a:t>health</a:t>
            </a:r>
          </a:p>
          <a:p>
            <a:pPr marL="365760" lvl="1" indent="0">
              <a:buNone/>
            </a:pPr>
            <a:r>
              <a:rPr lang="en-AU" sz="800" dirty="0" err="1" smtClean="0"/>
              <a:t>Agren</a:t>
            </a:r>
            <a:r>
              <a:rPr lang="en-AU" sz="800" dirty="0"/>
              <a:t>, G (2003), </a:t>
            </a:r>
            <a:r>
              <a:rPr lang="en-AU" sz="800" i="1" dirty="0"/>
              <a:t>Sweden’s new public health </a:t>
            </a:r>
            <a:r>
              <a:rPr lang="en-AU" sz="800" i="1" dirty="0" smtClean="0"/>
              <a:t>policy: National </a:t>
            </a:r>
            <a:r>
              <a:rPr lang="en-AU" sz="800" i="1" dirty="0"/>
              <a:t>public health objectives for Sweden, </a:t>
            </a:r>
            <a:r>
              <a:rPr lang="en-AU" sz="800" dirty="0" smtClean="0"/>
              <a:t>National Institute </a:t>
            </a:r>
            <a:r>
              <a:rPr lang="en-AU" sz="800" dirty="0"/>
              <a:t>of Public Health, Stockholm, Sweden</a:t>
            </a:r>
            <a:r>
              <a:rPr lang="en-AU" sz="800" dirty="0" smtClean="0"/>
              <a:t>.</a:t>
            </a:r>
          </a:p>
          <a:p>
            <a:r>
              <a:rPr lang="en-AU" dirty="0"/>
              <a:t>D</a:t>
            </a:r>
            <a:r>
              <a:rPr lang="en-AU" dirty="0" smtClean="0"/>
              <a:t>eterminants described as causal </a:t>
            </a:r>
            <a:r>
              <a:rPr lang="en-AU" dirty="0"/>
              <a:t>pathways or chains that affect </a:t>
            </a:r>
            <a:r>
              <a:rPr lang="en-AU" dirty="0" smtClean="0"/>
              <a:t>health</a:t>
            </a:r>
          </a:p>
          <a:p>
            <a:pPr marL="365760" lvl="1" indent="0">
              <a:buNone/>
            </a:pPr>
            <a:r>
              <a:rPr lang="en-AU" sz="800" dirty="0"/>
              <a:t>Australia Institute of Health and Welfare, (</a:t>
            </a:r>
            <a:r>
              <a:rPr lang="en-AU" sz="800" dirty="0" smtClean="0"/>
              <a:t>2008) </a:t>
            </a:r>
            <a:r>
              <a:rPr lang="en-AU" sz="800" i="1" dirty="0" smtClean="0"/>
              <a:t>Australia’s </a:t>
            </a:r>
            <a:r>
              <a:rPr lang="en-AU" sz="800" i="1" dirty="0"/>
              <a:t>Health</a:t>
            </a:r>
            <a:r>
              <a:rPr lang="en-AU" sz="800" dirty="0"/>
              <a:t>, Edition No 11, The </a:t>
            </a:r>
            <a:r>
              <a:rPr lang="en-AU" sz="800" dirty="0" smtClean="0"/>
              <a:t>Australian Government</a:t>
            </a:r>
            <a:r>
              <a:rPr lang="en-AU" sz="800" dirty="0"/>
              <a:t>, </a:t>
            </a:r>
            <a:r>
              <a:rPr lang="en-AU" sz="800" dirty="0" smtClean="0"/>
              <a:t>Canberra. </a:t>
            </a:r>
          </a:p>
          <a:p>
            <a:r>
              <a:rPr lang="en-AU" dirty="0"/>
              <a:t>T</a:t>
            </a:r>
            <a:r>
              <a:rPr lang="en-AU" dirty="0" smtClean="0"/>
              <a:t>en </a:t>
            </a:r>
            <a:r>
              <a:rPr lang="en-AU" dirty="0"/>
              <a:t>key </a:t>
            </a:r>
            <a:r>
              <a:rPr lang="en-AU" dirty="0" smtClean="0"/>
              <a:t>social determinants </a:t>
            </a:r>
            <a:r>
              <a:rPr lang="en-AU" dirty="0"/>
              <a:t>of </a:t>
            </a:r>
            <a:r>
              <a:rPr lang="en-AU" dirty="0" smtClean="0"/>
              <a:t>health: the social gradient</a:t>
            </a:r>
            <a:r>
              <a:rPr lang="en-AU" dirty="0"/>
              <a:t>, stress, early life, social </a:t>
            </a:r>
            <a:r>
              <a:rPr lang="en-AU" dirty="0" smtClean="0"/>
              <a:t>exclusion, work</a:t>
            </a:r>
            <a:r>
              <a:rPr lang="en-AU" dirty="0"/>
              <a:t>, unemployment, social </a:t>
            </a:r>
            <a:r>
              <a:rPr lang="en-AU" dirty="0" smtClean="0"/>
              <a:t>support, addiction</a:t>
            </a:r>
            <a:r>
              <a:rPr lang="en-AU" dirty="0"/>
              <a:t>, food, and </a:t>
            </a:r>
            <a:r>
              <a:rPr lang="en-AU" dirty="0" smtClean="0"/>
              <a:t>transport</a:t>
            </a:r>
          </a:p>
          <a:p>
            <a:pPr marL="365760" lvl="1" indent="0">
              <a:buNone/>
            </a:pPr>
            <a:r>
              <a:rPr lang="en-AU" sz="800" dirty="0"/>
              <a:t>Marmot, M, &amp; Wilkinson, R (2003), </a:t>
            </a:r>
            <a:r>
              <a:rPr lang="en-AU" sz="800" i="1" dirty="0"/>
              <a:t>Social </a:t>
            </a:r>
            <a:r>
              <a:rPr lang="en-AU" sz="800" i="1" dirty="0" smtClean="0"/>
              <a:t>Determinants of </a:t>
            </a:r>
            <a:r>
              <a:rPr lang="en-AU" sz="800" i="1" dirty="0"/>
              <a:t>Health: The Solid Facts</a:t>
            </a:r>
            <a:r>
              <a:rPr lang="en-AU" sz="800" dirty="0"/>
              <a:t>, World Health </a:t>
            </a:r>
            <a:r>
              <a:rPr lang="en-AU" sz="800" dirty="0" smtClean="0"/>
              <a:t>Organisation, Denmark</a:t>
            </a:r>
            <a:r>
              <a:rPr lang="en-AU" sz="800" dirty="0"/>
              <a:t>, Holland.</a:t>
            </a:r>
            <a:endParaRPr lang="en-AU" sz="800" dirty="0" smtClean="0"/>
          </a:p>
          <a:p>
            <a:endParaRPr lang="en-AU" dirty="0" smtClean="0"/>
          </a:p>
          <a:p>
            <a:endParaRPr lang="en-AU" sz="800" dirty="0"/>
          </a:p>
        </p:txBody>
      </p:sp>
      <p:sp>
        <p:nvSpPr>
          <p:cNvPr id="5" name="Footer Placeholder 4"/>
          <p:cNvSpPr>
            <a:spLocks noGrp="1"/>
          </p:cNvSpPr>
          <p:nvPr>
            <p:ph type="ftr" sz="quarter" idx="11"/>
          </p:nvPr>
        </p:nvSpPr>
        <p:spPr>
          <a:xfrm>
            <a:off x="4211960" y="5896609"/>
            <a:ext cx="3502152" cy="365125"/>
          </a:xfrm>
        </p:spPr>
        <p:txBody>
          <a:bodyPr/>
          <a:lstStyle/>
          <a:p>
            <a:endParaRPr lang="en-US" dirty="0"/>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4</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lstStyle/>
          <a:p>
            <a:r>
              <a:rPr lang="en-US" dirty="0" smtClean="0"/>
              <a:t>The social gradient</a:t>
            </a:r>
            <a:endParaRPr lang="en-AU" dirty="0"/>
          </a:p>
        </p:txBody>
      </p:sp>
      <p:sp>
        <p:nvSpPr>
          <p:cNvPr id="9" name="Content Placeholder 8"/>
          <p:cNvSpPr>
            <a:spLocks noGrp="1"/>
          </p:cNvSpPr>
          <p:nvPr>
            <p:ph idx="1"/>
          </p:nvPr>
        </p:nvSpPr>
        <p:spPr>
          <a:xfrm>
            <a:off x="971600" y="1628800"/>
            <a:ext cx="6777317" cy="4104456"/>
          </a:xfrm>
        </p:spPr>
        <p:txBody>
          <a:bodyPr>
            <a:normAutofit lnSpcReduction="10000"/>
          </a:bodyPr>
          <a:lstStyle/>
          <a:p>
            <a:r>
              <a:rPr lang="en-AU" i="1" dirty="0" smtClean="0"/>
              <a:t>Social gradient </a:t>
            </a:r>
            <a:r>
              <a:rPr lang="en-AU" dirty="0"/>
              <a:t>recognises </a:t>
            </a:r>
            <a:r>
              <a:rPr lang="en-AU" dirty="0" smtClean="0"/>
              <a:t>that people </a:t>
            </a:r>
            <a:r>
              <a:rPr lang="en-AU" dirty="0"/>
              <a:t>“further down the social ladder run </a:t>
            </a:r>
            <a:r>
              <a:rPr lang="en-AU" dirty="0" smtClean="0"/>
              <a:t>at least </a:t>
            </a:r>
            <a:r>
              <a:rPr lang="en-AU" dirty="0"/>
              <a:t>twice the risk of serious illness </a:t>
            </a:r>
            <a:r>
              <a:rPr lang="en-AU" dirty="0" smtClean="0"/>
              <a:t>and premature </a:t>
            </a:r>
            <a:r>
              <a:rPr lang="en-AU" dirty="0"/>
              <a:t>death as those near the top</a:t>
            </a:r>
            <a:r>
              <a:rPr lang="en-AU" dirty="0" smtClean="0"/>
              <a:t>.”</a:t>
            </a:r>
          </a:p>
          <a:p>
            <a:pPr marL="365760" lvl="1" indent="0">
              <a:buNone/>
            </a:pPr>
            <a:r>
              <a:rPr lang="en-AU" sz="800" dirty="0"/>
              <a:t>Marmot, M, &amp; Wilkinson, R (2003), </a:t>
            </a:r>
            <a:r>
              <a:rPr lang="en-AU" sz="800" i="1" dirty="0"/>
              <a:t>Social </a:t>
            </a:r>
            <a:r>
              <a:rPr lang="en-AU" sz="800" i="1" dirty="0" smtClean="0"/>
              <a:t>Determinants of </a:t>
            </a:r>
            <a:r>
              <a:rPr lang="en-AU" sz="800" i="1" dirty="0"/>
              <a:t>Health: The Solid Facts</a:t>
            </a:r>
            <a:r>
              <a:rPr lang="en-AU" sz="800" dirty="0"/>
              <a:t>, World Health </a:t>
            </a:r>
            <a:r>
              <a:rPr lang="en-AU" sz="800" dirty="0" smtClean="0"/>
              <a:t>Organisation, Denmark</a:t>
            </a:r>
            <a:r>
              <a:rPr lang="en-AU" sz="800" dirty="0"/>
              <a:t>, Holland</a:t>
            </a:r>
            <a:r>
              <a:rPr lang="en-AU" sz="800" dirty="0" smtClean="0"/>
              <a:t>.</a:t>
            </a:r>
          </a:p>
          <a:p>
            <a:r>
              <a:rPr lang="en-AU" dirty="0"/>
              <a:t>“</a:t>
            </a:r>
            <a:r>
              <a:rPr lang="en-AU" dirty="0" smtClean="0"/>
              <a:t>The poor </a:t>
            </a:r>
            <a:r>
              <a:rPr lang="en-AU" dirty="0"/>
              <a:t>health of the poor, the </a:t>
            </a:r>
            <a:r>
              <a:rPr lang="en-AU" i="1" dirty="0"/>
              <a:t>social gradient </a:t>
            </a:r>
            <a:r>
              <a:rPr lang="en-AU" dirty="0" smtClean="0"/>
              <a:t>in health </a:t>
            </a:r>
            <a:r>
              <a:rPr lang="en-AU" dirty="0"/>
              <a:t>within countries, and the </a:t>
            </a:r>
            <a:r>
              <a:rPr lang="en-AU" dirty="0" smtClean="0"/>
              <a:t>marked health </a:t>
            </a:r>
            <a:r>
              <a:rPr lang="en-AU" dirty="0"/>
              <a:t>inequities between countries </a:t>
            </a:r>
            <a:r>
              <a:rPr lang="en-AU" dirty="0" smtClean="0"/>
              <a:t>are caused </a:t>
            </a:r>
            <a:r>
              <a:rPr lang="en-AU" dirty="0"/>
              <a:t>by the unequal distribution of </a:t>
            </a:r>
            <a:r>
              <a:rPr lang="en-AU" dirty="0" smtClean="0"/>
              <a:t>power, income</a:t>
            </a:r>
            <a:r>
              <a:rPr lang="en-AU" dirty="0"/>
              <a:t>, goods, and services</a:t>
            </a:r>
            <a:r>
              <a:rPr lang="en-AU" dirty="0" smtClean="0"/>
              <a:t>.”</a:t>
            </a:r>
          </a:p>
          <a:p>
            <a:pPr marL="365760" lvl="1" indent="0">
              <a:buNone/>
            </a:pPr>
            <a:r>
              <a:rPr lang="en-AU" sz="800" dirty="0"/>
              <a:t>Commission on Social Determinants of Health (2008</a:t>
            </a:r>
            <a:r>
              <a:rPr lang="en-AU" sz="800" dirty="0" smtClean="0"/>
              <a:t>), </a:t>
            </a:r>
            <a:r>
              <a:rPr lang="en-AU" sz="800" i="1" dirty="0" smtClean="0"/>
              <a:t>Closing </a:t>
            </a:r>
            <a:r>
              <a:rPr lang="en-AU" sz="800" i="1" dirty="0"/>
              <a:t>the gap in a generation</a:t>
            </a:r>
            <a:r>
              <a:rPr lang="en-AU" sz="800" dirty="0"/>
              <a:t>, World Health </a:t>
            </a:r>
            <a:r>
              <a:rPr lang="en-AU" sz="800" dirty="0" smtClean="0"/>
              <a:t>Organisation, Geneva</a:t>
            </a:r>
            <a:r>
              <a:rPr lang="en-AU" sz="800" dirty="0"/>
              <a:t>, Switzerland.</a:t>
            </a:r>
          </a:p>
        </p:txBody>
      </p:sp>
      <p:sp>
        <p:nvSpPr>
          <p:cNvPr id="5" name="Footer Placeholder 4"/>
          <p:cNvSpPr>
            <a:spLocks noGrp="1"/>
          </p:cNvSpPr>
          <p:nvPr>
            <p:ph type="ftr" sz="quarter" idx="11"/>
          </p:nvPr>
        </p:nvSpPr>
        <p:spPr>
          <a:xfrm>
            <a:off x="4211960" y="5896609"/>
            <a:ext cx="3502152" cy="365125"/>
          </a:xfrm>
        </p:spPr>
        <p:txBody>
          <a:bodyPr/>
          <a:lstStyle/>
          <a:p>
            <a:endParaRPr lang="en-US" dirty="0"/>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5</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745152"/>
          </a:xfrm>
        </p:spPr>
        <p:txBody>
          <a:bodyPr>
            <a:normAutofit/>
          </a:bodyPr>
          <a:lstStyle/>
          <a:p>
            <a:r>
              <a:rPr lang="en-US" sz="3000" dirty="0" smtClean="0"/>
              <a:t>Illustration determinant: birth weight</a:t>
            </a:r>
            <a:endParaRPr lang="en-AU" sz="3000" dirty="0"/>
          </a:p>
        </p:txBody>
      </p:sp>
      <p:sp>
        <p:nvSpPr>
          <p:cNvPr id="9" name="Content Placeholder 8"/>
          <p:cNvSpPr>
            <a:spLocks noGrp="1"/>
          </p:cNvSpPr>
          <p:nvPr>
            <p:ph idx="1"/>
          </p:nvPr>
        </p:nvSpPr>
        <p:spPr>
          <a:xfrm>
            <a:off x="971600" y="1628800"/>
            <a:ext cx="6777317" cy="4104456"/>
          </a:xfrm>
        </p:spPr>
        <p:txBody>
          <a:bodyPr>
            <a:normAutofit fontScale="70000" lnSpcReduction="20000"/>
          </a:bodyPr>
          <a:lstStyle/>
          <a:p>
            <a:r>
              <a:rPr lang="en-AU" dirty="0"/>
              <a:t>In developed countries, the most important factor </a:t>
            </a:r>
            <a:r>
              <a:rPr lang="en-AU" dirty="0" smtClean="0"/>
              <a:t>in determining birth weight was </a:t>
            </a:r>
            <a:r>
              <a:rPr lang="en-AU" dirty="0"/>
              <a:t>cigarette smoking, followed by nutrition and pre-pregnancy weight. In developing countries the major determinants </a:t>
            </a:r>
            <a:r>
              <a:rPr lang="en-AU" dirty="0" smtClean="0"/>
              <a:t>were </a:t>
            </a:r>
            <a:r>
              <a:rPr lang="en-AU" dirty="0"/>
              <a:t>nutrition, low pre-pregnancy weight, </a:t>
            </a:r>
            <a:r>
              <a:rPr lang="en-AU" dirty="0" smtClean="0"/>
              <a:t>and malaria.</a:t>
            </a:r>
            <a:endParaRPr lang="en-AU" dirty="0"/>
          </a:p>
          <a:p>
            <a:pPr marL="365760" lvl="1" indent="0">
              <a:buNone/>
            </a:pPr>
            <a:r>
              <a:rPr lang="en-AU" sz="1100" dirty="0"/>
              <a:t>Kramer, M., (1987), Determinants of low birth weight: methodological assessment and meta-analysis. </a:t>
            </a:r>
            <a:r>
              <a:rPr lang="en-AU" sz="1100" i="1" dirty="0"/>
              <a:t>Bull World Health Organ.</a:t>
            </a:r>
            <a:r>
              <a:rPr lang="en-AU" sz="1100" dirty="0"/>
              <a:t> 65(5):663-737.</a:t>
            </a:r>
          </a:p>
          <a:p>
            <a:pPr marL="68580" indent="0">
              <a:buNone/>
            </a:pPr>
            <a:endParaRPr lang="en-US" dirty="0" smtClean="0"/>
          </a:p>
          <a:p>
            <a:r>
              <a:rPr lang="en-US" dirty="0" smtClean="0"/>
              <a:t>21 Jan 2012:  </a:t>
            </a:r>
            <a:r>
              <a:rPr lang="en-AU" dirty="0" err="1"/>
              <a:t>Northwestern</a:t>
            </a:r>
            <a:r>
              <a:rPr lang="en-AU" dirty="0"/>
              <a:t> </a:t>
            </a:r>
            <a:r>
              <a:rPr lang="en-AU" dirty="0" smtClean="0"/>
              <a:t>University study of 3,725 same sex twins on the Swedish Twin Registry finds </a:t>
            </a:r>
            <a:r>
              <a:rPr lang="en-AU" b="1" dirty="0"/>
              <a:t>l</a:t>
            </a:r>
            <a:r>
              <a:rPr lang="en-AU" b="1" dirty="0" smtClean="0"/>
              <a:t>ow </a:t>
            </a:r>
            <a:r>
              <a:rPr lang="en-AU" b="1" dirty="0"/>
              <a:t>birth weight is </a:t>
            </a:r>
            <a:r>
              <a:rPr lang="en-AU" b="1" dirty="0" smtClean="0"/>
              <a:t>a determinant of </a:t>
            </a:r>
            <a:r>
              <a:rPr lang="en-AU" b="1" dirty="0"/>
              <a:t>autism</a:t>
            </a:r>
            <a:r>
              <a:rPr lang="en-AU" dirty="0"/>
              <a:t> spectrum </a:t>
            </a:r>
            <a:r>
              <a:rPr lang="en-AU" dirty="0" smtClean="0"/>
              <a:t>disorder.</a:t>
            </a:r>
          </a:p>
          <a:p>
            <a:pPr marL="365760" lvl="1" indent="0">
              <a:buNone/>
            </a:pPr>
            <a:r>
              <a:rPr lang="en-AU" sz="800" dirty="0" smtClean="0"/>
              <a:t>Study to </a:t>
            </a:r>
            <a:r>
              <a:rPr lang="en-AU" sz="800" dirty="0"/>
              <a:t>be published in the journal Psychological Medicine. </a:t>
            </a:r>
            <a:r>
              <a:rPr lang="en-AU" dirty="0"/>
              <a:t/>
            </a:r>
            <a:br>
              <a:rPr lang="en-AU" dirty="0"/>
            </a:br>
            <a:endParaRPr lang="en-AU" dirty="0" smtClean="0"/>
          </a:p>
          <a:p>
            <a:r>
              <a:rPr lang="en-US" dirty="0" smtClean="0"/>
              <a:t>20 Jan 2012: </a:t>
            </a:r>
            <a:r>
              <a:rPr lang="en-AU" dirty="0"/>
              <a:t>Erasmus Medical Centre in The Netherlands </a:t>
            </a:r>
            <a:r>
              <a:rPr lang="en-AU" dirty="0" smtClean="0"/>
              <a:t>study analysed </a:t>
            </a:r>
            <a:r>
              <a:rPr lang="en-AU" dirty="0"/>
              <a:t>data on 5,125 children </a:t>
            </a:r>
            <a:r>
              <a:rPr lang="en-AU" dirty="0" smtClean="0"/>
              <a:t>in </a:t>
            </a:r>
            <a:r>
              <a:rPr lang="en-AU" dirty="0"/>
              <a:t>the Generation R Study </a:t>
            </a:r>
            <a:r>
              <a:rPr lang="en-AU" dirty="0" smtClean="0"/>
              <a:t>finding </a:t>
            </a:r>
            <a:r>
              <a:rPr lang="en-US" b="1" dirty="0"/>
              <a:t>r</a:t>
            </a:r>
            <a:r>
              <a:rPr lang="en-US" b="1" dirty="0" smtClean="0"/>
              <a:t>apid infant </a:t>
            </a:r>
            <a:r>
              <a:rPr lang="en-AU" b="1" dirty="0" smtClean="0"/>
              <a:t>weight gain </a:t>
            </a:r>
            <a:r>
              <a:rPr lang="en-AU" dirty="0" smtClean="0"/>
              <a:t>during </a:t>
            </a:r>
            <a:r>
              <a:rPr lang="en-AU" dirty="0"/>
              <a:t>the first three months of life </a:t>
            </a:r>
            <a:r>
              <a:rPr lang="en-AU" dirty="0" smtClean="0"/>
              <a:t>is a </a:t>
            </a:r>
            <a:r>
              <a:rPr lang="en-AU" b="1" dirty="0" smtClean="0"/>
              <a:t>determinant</a:t>
            </a:r>
            <a:r>
              <a:rPr lang="en-AU" dirty="0" smtClean="0"/>
              <a:t> of the risk </a:t>
            </a:r>
            <a:r>
              <a:rPr lang="en-AU" dirty="0"/>
              <a:t>of </a:t>
            </a:r>
            <a:r>
              <a:rPr lang="en-AU" b="1" dirty="0" smtClean="0"/>
              <a:t>asthma</a:t>
            </a:r>
            <a:r>
              <a:rPr lang="en-AU" dirty="0" smtClean="0"/>
              <a:t>. </a:t>
            </a:r>
          </a:p>
          <a:p>
            <a:pPr marL="365760" lvl="1" indent="0">
              <a:buNone/>
            </a:pPr>
            <a:r>
              <a:rPr lang="en-AU" sz="700" dirty="0" smtClean="0"/>
              <a:t>Study to be published in the American </a:t>
            </a:r>
            <a:r>
              <a:rPr lang="en-AU" sz="700" dirty="0"/>
              <a:t>Journal of Respiratory and Critical Care </a:t>
            </a:r>
            <a:r>
              <a:rPr lang="en-AU" sz="700" dirty="0" smtClean="0"/>
              <a:t>Medicine</a:t>
            </a:r>
          </a:p>
        </p:txBody>
      </p:sp>
      <p:sp>
        <p:nvSpPr>
          <p:cNvPr id="5" name="Footer Placeholder 4"/>
          <p:cNvSpPr>
            <a:spLocks noGrp="1"/>
          </p:cNvSpPr>
          <p:nvPr>
            <p:ph type="ftr" sz="quarter" idx="11"/>
          </p:nvPr>
        </p:nvSpPr>
        <p:spPr>
          <a:xfrm>
            <a:off x="4211960" y="5896609"/>
            <a:ext cx="3502152" cy="365125"/>
          </a:xfrm>
        </p:spPr>
        <p:txBody>
          <a:bodyPr/>
          <a:lstStyle/>
          <a:p>
            <a:endParaRPr lang="en-US" dirty="0"/>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6</a:t>
            </a:fld>
            <a:endParaRPr lang="en-US" dirty="0"/>
          </a:p>
        </p:txBody>
      </p:sp>
      <p:pic>
        <p:nvPicPr>
          <p:cNvPr id="10"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183" y="764704"/>
            <a:ext cx="7024744" cy="631254"/>
          </a:xfrm>
        </p:spPr>
        <p:txBody>
          <a:bodyPr>
            <a:normAutofit fontScale="90000"/>
          </a:bodyPr>
          <a:lstStyle/>
          <a:p>
            <a:r>
              <a:rPr lang="en-US" dirty="0" smtClean="0"/>
              <a:t>Australia</a:t>
            </a:r>
            <a:endParaRPr lang="en-AU" dirty="0"/>
          </a:p>
        </p:txBody>
      </p:sp>
      <p:sp>
        <p:nvSpPr>
          <p:cNvPr id="9" name="Content Placeholder 8"/>
          <p:cNvSpPr>
            <a:spLocks noGrp="1"/>
          </p:cNvSpPr>
          <p:nvPr>
            <p:ph idx="1"/>
          </p:nvPr>
        </p:nvSpPr>
        <p:spPr>
          <a:xfrm>
            <a:off x="971600" y="1628800"/>
            <a:ext cx="6777317" cy="4104456"/>
          </a:xfrm>
        </p:spPr>
        <p:txBody>
          <a:bodyPr/>
          <a:lstStyle/>
          <a:p>
            <a:endParaRPr lang="en-AU" dirty="0"/>
          </a:p>
        </p:txBody>
      </p:sp>
      <p:sp>
        <p:nvSpPr>
          <p:cNvPr id="5" name="Footer Placeholder 4"/>
          <p:cNvSpPr>
            <a:spLocks noGrp="1"/>
          </p:cNvSpPr>
          <p:nvPr>
            <p:ph type="ftr" sz="quarter" idx="11"/>
          </p:nvPr>
        </p:nvSpPr>
        <p:spPr>
          <a:xfrm>
            <a:off x="4211960" y="5896609"/>
            <a:ext cx="3502152" cy="365125"/>
          </a:xfrm>
        </p:spPr>
        <p:txBody>
          <a:bodyPr/>
          <a:lstStyle/>
          <a:p>
            <a:endParaRPr lang="en-US" dirty="0"/>
          </a:p>
        </p:txBody>
      </p:sp>
      <p:sp>
        <p:nvSpPr>
          <p:cNvPr id="6" name="Slide Number Placeholder 5"/>
          <p:cNvSpPr>
            <a:spLocks noGrp="1"/>
          </p:cNvSpPr>
          <p:nvPr>
            <p:ph type="sldNum" sz="quarter" idx="4294967295"/>
          </p:nvPr>
        </p:nvSpPr>
        <p:spPr>
          <a:xfrm>
            <a:off x="8820472" y="6492875"/>
            <a:ext cx="252036" cy="365125"/>
          </a:xfrm>
        </p:spPr>
        <p:txBody>
          <a:bodyPr/>
          <a:lstStyle/>
          <a:p>
            <a:fld id="{8B37D5FE-740C-46F5-801A-FA5477D9711F}" type="slidenum">
              <a:rPr lang="en-US" smtClean="0"/>
              <a:pPr/>
              <a:t>7</a:t>
            </a:fld>
            <a:endParaRPr lang="en-US"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593" y="1395958"/>
            <a:ext cx="7781925"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descr="Determining the Future: A Fair Go &amp; Health for All - Click Image to Clo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97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1"/>
          </p:nvPr>
        </p:nvSpPr>
        <p:spPr/>
        <p:txBody>
          <a:bodyPr/>
          <a:lstStyle/>
          <a:p>
            <a:endParaRPr lang="en-US"/>
          </a:p>
        </p:txBody>
      </p:sp>
      <p:sp>
        <p:nvSpPr>
          <p:cNvPr id="5" name="Subtitle 4"/>
          <p:cNvSpPr>
            <a:spLocks noGrp="1"/>
          </p:cNvSpPr>
          <p:nvPr>
            <p:ph type="subTitle" idx="13"/>
          </p:nvPr>
        </p:nvSpPr>
        <p:spPr/>
        <p:txBody>
          <a:bodyPr/>
          <a:lstStyle/>
          <a:p>
            <a:endParaRPr lang="en-A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268760"/>
            <a:ext cx="8045191" cy="4927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descr="Determining the Future: A Fair Go &amp; Health for All - Click Image to Clo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893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778" y="980728"/>
            <a:ext cx="7024744" cy="1143000"/>
          </a:xfrm>
        </p:spPr>
        <p:txBody>
          <a:bodyPr/>
          <a:lstStyle/>
          <a:p>
            <a:r>
              <a:rPr lang="en-US" i="1" dirty="0" smtClean="0"/>
              <a:t>Cost of inaction</a:t>
            </a:r>
            <a:endParaRPr lang="en-AU" i="1" dirty="0"/>
          </a:p>
        </p:txBody>
      </p:sp>
      <p:sp>
        <p:nvSpPr>
          <p:cNvPr id="3" name="Content Placeholder 2"/>
          <p:cNvSpPr>
            <a:spLocks noGrp="1"/>
          </p:cNvSpPr>
          <p:nvPr>
            <p:ph idx="1"/>
          </p:nvPr>
        </p:nvSpPr>
        <p:spPr>
          <a:xfrm>
            <a:off x="851471" y="2348880"/>
            <a:ext cx="7056900" cy="3769644"/>
          </a:xfrm>
        </p:spPr>
        <p:txBody>
          <a:bodyPr>
            <a:normAutofit fontScale="77500" lnSpcReduction="20000"/>
          </a:bodyPr>
          <a:lstStyle/>
          <a:p>
            <a:pPr marL="68580" indent="0">
              <a:buNone/>
            </a:pPr>
            <a:r>
              <a:rPr lang="en-AU" dirty="0"/>
              <a:t>The </a:t>
            </a:r>
            <a:r>
              <a:rPr lang="en-AU" dirty="0" smtClean="0"/>
              <a:t>2012 CHA- NATSEM </a:t>
            </a:r>
            <a:r>
              <a:rPr lang="en-AU" dirty="0"/>
              <a:t>report found implementing the WHO recommendations could see</a:t>
            </a:r>
            <a:r>
              <a:rPr lang="en-AU" dirty="0" smtClean="0"/>
              <a:t>:</a:t>
            </a:r>
          </a:p>
          <a:p>
            <a:pPr marL="68580" indent="0">
              <a:buNone/>
            </a:pPr>
            <a:endParaRPr lang="en-AU" dirty="0"/>
          </a:p>
          <a:p>
            <a:r>
              <a:rPr lang="en-AU" dirty="0" smtClean="0"/>
              <a:t>500,000 </a:t>
            </a:r>
            <a:r>
              <a:rPr lang="en-AU" dirty="0"/>
              <a:t>Australians avoid suffering a chronic illness;</a:t>
            </a:r>
          </a:p>
          <a:p>
            <a:r>
              <a:rPr lang="en-AU" dirty="0" smtClean="0"/>
              <a:t>170,000 </a:t>
            </a:r>
            <a:r>
              <a:rPr lang="en-AU" dirty="0"/>
              <a:t>extra Australians enter the workforce, generating $8 billion in extra earnings;</a:t>
            </a:r>
          </a:p>
          <a:p>
            <a:r>
              <a:rPr lang="en-AU" dirty="0" smtClean="0"/>
              <a:t>$</a:t>
            </a:r>
            <a:r>
              <a:rPr lang="en-AU" dirty="0"/>
              <a:t>4 billion in welfare support payments saved each year;</a:t>
            </a:r>
          </a:p>
          <a:p>
            <a:r>
              <a:rPr lang="en-AU" dirty="0" smtClean="0"/>
              <a:t>60,000 </a:t>
            </a:r>
            <a:r>
              <a:rPr lang="en-AU" dirty="0"/>
              <a:t>fewer people admitted to hospital annually, resulting in savings of $2.3 billion in hospital expenditure;</a:t>
            </a:r>
          </a:p>
          <a:p>
            <a:r>
              <a:rPr lang="en-AU" dirty="0" smtClean="0"/>
              <a:t>5.5 </a:t>
            </a:r>
            <a:r>
              <a:rPr lang="en-AU" dirty="0"/>
              <a:t>million fewer Medicare services utilised each year, resulting in annual savings of $273 million;</a:t>
            </a:r>
          </a:p>
          <a:p>
            <a:r>
              <a:rPr lang="en-AU" dirty="0" smtClean="0"/>
              <a:t>5.3 </a:t>
            </a:r>
            <a:r>
              <a:rPr lang="en-AU" dirty="0"/>
              <a:t>million fewer Pharmaceutical Benefit Scheme scripts being filled each year, resulting in annual savings of $184.5 million</a:t>
            </a:r>
            <a:r>
              <a:rPr lang="en-AU" dirty="0" smtClean="0"/>
              <a:t>.</a:t>
            </a:r>
            <a:endParaRPr lang="en-AU" dirty="0"/>
          </a:p>
        </p:txBody>
      </p:sp>
      <p:pic>
        <p:nvPicPr>
          <p:cNvPr id="6" name="Picture 2" descr="Determining the Future: A Fair Go &amp; Health for All - Click Image to Clo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8371" y="5370241"/>
            <a:ext cx="701824"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8726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487</TotalTime>
  <Words>1582</Words>
  <Application>Microsoft Office PowerPoint</Application>
  <PresentationFormat>On-screen Show (4:3)</PresentationFormat>
  <Paragraphs>157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Austin</vt:lpstr>
      <vt:lpstr>Catholic Social Teaching  and the  Social Determinants of Health</vt:lpstr>
      <vt:lpstr>A presentation in 3 parts</vt:lpstr>
      <vt:lpstr>The problem</vt:lpstr>
      <vt:lpstr>What are social determinants?</vt:lpstr>
      <vt:lpstr>The social gradient</vt:lpstr>
      <vt:lpstr>Illustration determinant: birth weight</vt:lpstr>
      <vt:lpstr>Australia</vt:lpstr>
      <vt:lpstr>PowerPoint Presentation</vt:lpstr>
      <vt:lpstr>Cost of inaction</vt:lpstr>
      <vt:lpstr>America</vt:lpstr>
      <vt:lpstr>New Zealand</vt:lpstr>
      <vt:lpstr>The international solution</vt:lpstr>
      <vt:lpstr>2008 WHO Framework</vt:lpstr>
      <vt:lpstr>Australian action framework</vt:lpstr>
      <vt:lpstr>The Church’s mission as part of the international solution</vt:lpstr>
      <vt:lpstr>Church’s mission in health</vt:lpstr>
      <vt:lpstr>CHA’s social determinants strategy</vt:lpstr>
      <vt:lpstr>What is Catholic Social Teaching? </vt:lpstr>
      <vt:lpstr>Social teaching in practice</vt:lpstr>
      <vt:lpstr>4 steps to Catholic Social Teaching</vt:lpstr>
      <vt:lpstr> Caritas in veritate</vt:lpstr>
      <vt:lpstr>Pontifical Council for Health</vt:lpstr>
      <vt:lpstr>PowerPoint Presentation</vt:lpstr>
      <vt:lpstr>Coming soon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the burden of diseases of lifestyle:  focus on equity and distributive justice</dc:title>
  <dc:creator>Martin Laverty</dc:creator>
  <cp:lastModifiedBy>Martin Laverty</cp:lastModifiedBy>
  <cp:revision>62</cp:revision>
  <dcterms:created xsi:type="dcterms:W3CDTF">2012-01-23T05:11:30Z</dcterms:created>
  <dcterms:modified xsi:type="dcterms:W3CDTF">2013-04-26T05:58:07Z</dcterms:modified>
</cp:coreProperties>
</file>